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43" r:id="rId2"/>
    <p:sldId id="330" r:id="rId3"/>
    <p:sldId id="345" r:id="rId4"/>
    <p:sldId id="346" r:id="rId5"/>
    <p:sldId id="347" r:id="rId6"/>
    <p:sldId id="348" r:id="rId7"/>
    <p:sldId id="351" r:id="rId8"/>
    <p:sldId id="368" r:id="rId9"/>
    <p:sldId id="353" r:id="rId10"/>
    <p:sldId id="354" r:id="rId11"/>
    <p:sldId id="355" r:id="rId12"/>
    <p:sldId id="356" r:id="rId13"/>
    <p:sldId id="357" r:id="rId14"/>
    <p:sldId id="361" r:id="rId15"/>
    <p:sldId id="362" r:id="rId16"/>
    <p:sldId id="363" r:id="rId17"/>
    <p:sldId id="364" r:id="rId18"/>
    <p:sldId id="365" r:id="rId19"/>
    <p:sldId id="366" r:id="rId20"/>
    <p:sldId id="367"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9" d="100"/>
          <a:sy n="79" d="100"/>
        </p:scale>
        <p:origin x="-1620" y="-8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849B49-7F40-49B1-9D77-208A2E4383AF}" type="datetimeFigureOut">
              <a:rPr lang="fr-FR" smtClean="0"/>
              <a:pPr/>
              <a:t>29/07/2015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34D363-8A3A-4754-B992-E72CC5850530}" type="slidenum">
              <a:rPr lang="fr-FR" smtClean="0"/>
              <a:pPr/>
              <a:t>‹N°›</a:t>
            </a:fld>
            <a:endParaRPr lang="fr-FR"/>
          </a:p>
        </p:txBody>
      </p:sp>
    </p:spTree>
    <p:extLst>
      <p:ext uri="{BB962C8B-B14F-4D97-AF65-F5344CB8AC3E}">
        <p14:creationId xmlns:p14="http://schemas.microsoft.com/office/powerpoint/2010/main" val="2455548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90E6C-B673-4E02-BC34-3A01E10CBA0F}" type="datetimeFigureOut">
              <a:rPr lang="fr-FR" smtClean="0"/>
              <a:t>29/07/2015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7FE2C-9DBA-41E7-8AA3-5F061653B345}" type="slidenum">
              <a:rPr lang="fr-FR" smtClean="0"/>
              <a:t>‹N°›</a:t>
            </a:fld>
            <a:endParaRPr lang="fr-FR"/>
          </a:p>
        </p:txBody>
      </p:sp>
    </p:spTree>
    <p:extLst>
      <p:ext uri="{BB962C8B-B14F-4D97-AF65-F5344CB8AC3E}">
        <p14:creationId xmlns:p14="http://schemas.microsoft.com/office/powerpoint/2010/main" val="380830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http://upload.wikimedia.org/wikipedia/commons/4/43/Qualite-diagramme-causes-effets-ishikawa.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http://upload.wikimedia.org/wikipedia/commons/4/43/Qualite-diagramme-causes-effets-ishikawa.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p:txBody>
          <a:bodyPr/>
          <a:lstStyle/>
          <a:p>
            <a:fld id="{600481AB-0A15-4ED2-AB9F-DBCAEAD87272}" type="slidenum">
              <a:rPr lang="fr-FR" smtClean="0"/>
              <a:pPr/>
              <a:t>‹N°›</a:t>
            </a:fld>
            <a:endParaRPr lang="fr-FR" dirty="0"/>
          </a:p>
        </p:txBody>
      </p:sp>
      <p:sp>
        <p:nvSpPr>
          <p:cNvPr id="18" name="Espace réservé du texte 17"/>
          <p:cNvSpPr>
            <a:spLocks noGrp="1"/>
          </p:cNvSpPr>
          <p:nvPr>
            <p:ph type="body" sz="quarter" idx="12" hasCustomPrompt="1"/>
          </p:nvPr>
        </p:nvSpPr>
        <p:spPr>
          <a:xfrm>
            <a:off x="1619672" y="1844824"/>
            <a:ext cx="5929312" cy="642937"/>
          </a:xfrm>
          <a:prstGeom prst="rect">
            <a:avLst/>
          </a:prstGeom>
        </p:spPr>
        <p:txBody>
          <a:bodyPr/>
          <a:lstStyle>
            <a:lvl1pPr algn="ctr">
              <a:buNone/>
              <a:defRPr sz="3600" b="1">
                <a:latin typeface="Arial" pitchFamily="34" charset="0"/>
                <a:cs typeface="Arial" pitchFamily="34" charset="0"/>
              </a:defRPr>
            </a:lvl1pPr>
          </a:lstStyle>
          <a:p>
            <a:pPr lvl="0"/>
            <a:r>
              <a:rPr lang="fr-FR" dirty="0" smtClean="0"/>
              <a:t>METIER</a:t>
            </a:r>
            <a:endParaRPr lang="fr-FR" dirty="0"/>
          </a:p>
        </p:txBody>
      </p:sp>
      <p:sp>
        <p:nvSpPr>
          <p:cNvPr id="19" name="Espace réservé du texte 17"/>
          <p:cNvSpPr>
            <a:spLocks noGrp="1"/>
          </p:cNvSpPr>
          <p:nvPr>
            <p:ph type="body" sz="quarter" idx="13" hasCustomPrompt="1"/>
          </p:nvPr>
        </p:nvSpPr>
        <p:spPr>
          <a:xfrm>
            <a:off x="1619672" y="3284984"/>
            <a:ext cx="5929312" cy="642937"/>
          </a:xfrm>
          <a:prstGeom prst="rect">
            <a:avLst/>
          </a:prstGeom>
        </p:spPr>
        <p:txBody>
          <a:bodyPr/>
          <a:lstStyle>
            <a:lvl1pPr algn="ctr">
              <a:buNone/>
              <a:defRPr sz="3200">
                <a:latin typeface="Arial" pitchFamily="34" charset="0"/>
                <a:cs typeface="Arial" pitchFamily="34" charset="0"/>
              </a:defRPr>
            </a:lvl1pPr>
          </a:lstStyle>
          <a:p>
            <a:pPr lvl="0"/>
            <a:r>
              <a:rPr lang="fr-FR" dirty="0" smtClean="0"/>
              <a:t>Situation Professionnelle</a:t>
            </a:r>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scription">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00481AB-0A15-4ED2-AB9F-DBCAEAD87272}" type="slidenum">
              <a:rPr lang="fr-FR" smtClean="0"/>
              <a:pPr/>
              <a:t>‹N°›</a:t>
            </a:fld>
            <a:endParaRPr lang="fr-FR" dirty="0"/>
          </a:p>
        </p:txBody>
      </p:sp>
      <p:sp>
        <p:nvSpPr>
          <p:cNvPr id="5" name="Espace réservé du texte 4"/>
          <p:cNvSpPr>
            <a:spLocks noGrp="1"/>
          </p:cNvSpPr>
          <p:nvPr>
            <p:ph type="body" sz="quarter" idx="11"/>
          </p:nvPr>
        </p:nvSpPr>
        <p:spPr>
          <a:xfrm>
            <a:off x="857250" y="1571625"/>
            <a:ext cx="7358063" cy="4286250"/>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tuation Initiale et Final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00481AB-0A15-4ED2-AB9F-DBCAEAD87272}" type="slidenum">
              <a:rPr lang="fr-FR" smtClean="0"/>
              <a:pPr/>
              <a:t>‹N°›</a:t>
            </a:fld>
            <a:endParaRPr lang="fr-FR" dirty="0"/>
          </a:p>
        </p:txBody>
      </p:sp>
      <p:sp>
        <p:nvSpPr>
          <p:cNvPr id="5" name="Espace réservé pour une image  4"/>
          <p:cNvSpPr>
            <a:spLocks noGrp="1"/>
          </p:cNvSpPr>
          <p:nvPr>
            <p:ph type="pic" sz="quarter" idx="11"/>
          </p:nvPr>
        </p:nvSpPr>
        <p:spPr>
          <a:xfrm>
            <a:off x="642910" y="2143116"/>
            <a:ext cx="2428875" cy="3286125"/>
          </a:xfrm>
          <a:prstGeom prst="rect">
            <a:avLst/>
          </a:prstGeom>
        </p:spPr>
        <p:txBody>
          <a:bodyPr/>
          <a:lstStyle/>
          <a:p>
            <a:r>
              <a:rPr lang="fr-FR" smtClean="0"/>
              <a:t>Cliquez sur l'icône pour ajouter une image</a:t>
            </a:r>
            <a:endParaRPr lang="fr-FR"/>
          </a:p>
        </p:txBody>
      </p:sp>
      <p:sp>
        <p:nvSpPr>
          <p:cNvPr id="7" name="Espace réservé pour une image  6"/>
          <p:cNvSpPr>
            <a:spLocks noGrp="1"/>
          </p:cNvSpPr>
          <p:nvPr>
            <p:ph type="pic" sz="quarter" idx="12"/>
          </p:nvPr>
        </p:nvSpPr>
        <p:spPr>
          <a:xfrm>
            <a:off x="5786446" y="2143116"/>
            <a:ext cx="2571750" cy="3286125"/>
          </a:xfrm>
          <a:prstGeom prst="rect">
            <a:avLst/>
          </a:prstGeom>
        </p:spPr>
        <p:txBody>
          <a:bodyPr/>
          <a:lstStyle/>
          <a:p>
            <a:r>
              <a:rPr lang="fr-FR" smtClean="0"/>
              <a:t>Cliquez sur l'icône pour ajouter une image</a:t>
            </a:r>
            <a:endParaRPr lang="fr-FR"/>
          </a:p>
        </p:txBody>
      </p:sp>
      <p:grpSp>
        <p:nvGrpSpPr>
          <p:cNvPr id="9" name="Groupe 8"/>
          <p:cNvGrpSpPr/>
          <p:nvPr userDrawn="1"/>
        </p:nvGrpSpPr>
        <p:grpSpPr>
          <a:xfrm>
            <a:off x="3071802" y="1785926"/>
            <a:ext cx="2786082" cy="4441824"/>
            <a:chOff x="3071802" y="1428736"/>
            <a:chExt cx="2952750" cy="4584700"/>
          </a:xfrm>
        </p:grpSpPr>
        <p:pic>
          <p:nvPicPr>
            <p:cNvPr id="10" name="Picture 9" descr="http://upload.wikimedia.org/wikipedia/commons/4/43/Qualite-diagramme-causes-effets-ishikawa.png"/>
            <p:cNvPicPr>
              <a:picLocks noChangeAspect="1" noChangeArrowheads="1"/>
            </p:cNvPicPr>
            <p:nvPr/>
          </p:nvPicPr>
          <p:blipFill>
            <a:blip r:embed="rId2" r:link="rId3" cstate="print"/>
            <a:srcRect/>
            <a:stretch>
              <a:fillRect/>
            </a:stretch>
          </p:blipFill>
          <p:spPr bwMode="auto">
            <a:xfrm>
              <a:off x="3176577" y="4557699"/>
              <a:ext cx="2708275" cy="1455737"/>
            </a:xfrm>
            <a:prstGeom prst="rect">
              <a:avLst/>
            </a:prstGeom>
            <a:noFill/>
            <a:ln w="9525">
              <a:solidFill>
                <a:schemeClr val="bg2"/>
              </a:solidFill>
              <a:miter lim="800000"/>
              <a:headEnd/>
              <a:tailEnd/>
            </a:ln>
          </p:spPr>
        </p:pic>
        <p:sp>
          <p:nvSpPr>
            <p:cNvPr id="11" name="AutoShape 13"/>
            <p:cNvSpPr>
              <a:spLocks noChangeArrowheads="1"/>
            </p:cNvSpPr>
            <p:nvPr/>
          </p:nvSpPr>
          <p:spPr bwMode="auto">
            <a:xfrm>
              <a:off x="3071802" y="1428736"/>
              <a:ext cx="492125" cy="304800"/>
            </a:xfrm>
            <a:prstGeom prst="homePlate">
              <a:avLst>
                <a:gd name="adj" fmla="val 43728"/>
              </a:avLst>
            </a:prstGeom>
            <a:solidFill>
              <a:srgbClr val="33CC33"/>
            </a:solidFill>
            <a:ln w="9525">
              <a:solidFill>
                <a:schemeClr val="tx1"/>
              </a:solidFill>
              <a:miter lim="800000"/>
              <a:headEnd/>
              <a:tailEnd/>
            </a:ln>
          </p:spPr>
          <p:txBody>
            <a:bodyPr wrap="none" anchor="ctr"/>
            <a:lstStyle/>
            <a:p>
              <a:endParaRPr lang="fr-FR"/>
            </a:p>
          </p:txBody>
        </p:sp>
        <p:sp>
          <p:nvSpPr>
            <p:cNvPr id="12" name="AutoShape 14"/>
            <p:cNvSpPr>
              <a:spLocks noChangeArrowheads="1"/>
            </p:cNvSpPr>
            <p:nvPr/>
          </p:nvSpPr>
          <p:spPr bwMode="auto">
            <a:xfrm>
              <a:off x="3563927" y="1733536"/>
              <a:ext cx="492125" cy="304800"/>
            </a:xfrm>
            <a:prstGeom prst="homePlate">
              <a:avLst>
                <a:gd name="adj" fmla="val 43728"/>
              </a:avLst>
            </a:prstGeom>
            <a:solidFill>
              <a:srgbClr val="00CCFF"/>
            </a:solidFill>
            <a:ln w="9525">
              <a:solidFill>
                <a:schemeClr val="tx1"/>
              </a:solidFill>
              <a:miter lim="800000"/>
              <a:headEnd/>
              <a:tailEnd/>
            </a:ln>
          </p:spPr>
          <p:txBody>
            <a:bodyPr wrap="none" anchor="ctr"/>
            <a:lstStyle/>
            <a:p>
              <a:endParaRPr lang="fr-FR"/>
            </a:p>
          </p:txBody>
        </p:sp>
        <p:sp>
          <p:nvSpPr>
            <p:cNvPr id="13" name="AutoShape 15"/>
            <p:cNvSpPr>
              <a:spLocks noChangeArrowheads="1"/>
            </p:cNvSpPr>
            <p:nvPr/>
          </p:nvSpPr>
          <p:spPr bwMode="auto">
            <a:xfrm>
              <a:off x="4056052" y="2038336"/>
              <a:ext cx="492125" cy="304800"/>
            </a:xfrm>
            <a:prstGeom prst="homePlate">
              <a:avLst>
                <a:gd name="adj" fmla="val 43728"/>
              </a:avLst>
            </a:prstGeom>
            <a:solidFill>
              <a:srgbClr val="FFFFCC"/>
            </a:solidFill>
            <a:ln w="9525">
              <a:solidFill>
                <a:schemeClr val="tx1"/>
              </a:solidFill>
              <a:miter lim="800000"/>
              <a:headEnd/>
              <a:tailEnd/>
            </a:ln>
          </p:spPr>
          <p:txBody>
            <a:bodyPr wrap="none" anchor="ctr"/>
            <a:lstStyle/>
            <a:p>
              <a:endParaRPr lang="fr-FR"/>
            </a:p>
          </p:txBody>
        </p:sp>
        <p:sp>
          <p:nvSpPr>
            <p:cNvPr id="14" name="AutoShape 16"/>
            <p:cNvSpPr>
              <a:spLocks noChangeArrowheads="1"/>
            </p:cNvSpPr>
            <p:nvPr/>
          </p:nvSpPr>
          <p:spPr bwMode="auto">
            <a:xfrm>
              <a:off x="4548177" y="2343136"/>
              <a:ext cx="492125" cy="304800"/>
            </a:xfrm>
            <a:prstGeom prst="homePlate">
              <a:avLst>
                <a:gd name="adj" fmla="val 43728"/>
              </a:avLst>
            </a:prstGeom>
            <a:solidFill>
              <a:srgbClr val="FF9933"/>
            </a:solidFill>
            <a:ln w="9525">
              <a:solidFill>
                <a:schemeClr val="tx1"/>
              </a:solidFill>
              <a:miter lim="800000"/>
              <a:headEnd/>
              <a:tailEnd/>
            </a:ln>
          </p:spPr>
          <p:txBody>
            <a:bodyPr wrap="none" anchor="ctr"/>
            <a:lstStyle/>
            <a:p>
              <a:endParaRPr lang="fr-FR"/>
            </a:p>
          </p:txBody>
        </p:sp>
        <p:sp>
          <p:nvSpPr>
            <p:cNvPr id="15" name="AutoShape 17"/>
            <p:cNvSpPr>
              <a:spLocks noChangeArrowheads="1"/>
            </p:cNvSpPr>
            <p:nvPr/>
          </p:nvSpPr>
          <p:spPr bwMode="auto">
            <a:xfrm>
              <a:off x="5040302" y="2647936"/>
              <a:ext cx="492125" cy="304800"/>
            </a:xfrm>
            <a:prstGeom prst="homePlate">
              <a:avLst>
                <a:gd name="adj" fmla="val 43728"/>
              </a:avLst>
            </a:prstGeom>
            <a:solidFill>
              <a:srgbClr val="CC3399"/>
            </a:solidFill>
            <a:ln w="9525">
              <a:solidFill>
                <a:schemeClr val="tx1"/>
              </a:solidFill>
              <a:miter lim="800000"/>
              <a:headEnd/>
              <a:tailEnd/>
            </a:ln>
          </p:spPr>
          <p:txBody>
            <a:bodyPr wrap="none" anchor="ctr"/>
            <a:lstStyle/>
            <a:p>
              <a:endParaRPr lang="fr-FR"/>
            </a:p>
          </p:txBody>
        </p:sp>
        <p:sp>
          <p:nvSpPr>
            <p:cNvPr id="16" name="AutoShape 18"/>
            <p:cNvSpPr>
              <a:spLocks noChangeArrowheads="1"/>
            </p:cNvSpPr>
            <p:nvPr/>
          </p:nvSpPr>
          <p:spPr bwMode="auto">
            <a:xfrm>
              <a:off x="5532427" y="2952736"/>
              <a:ext cx="492125" cy="304800"/>
            </a:xfrm>
            <a:prstGeom prst="homePlate">
              <a:avLst>
                <a:gd name="adj" fmla="val 43728"/>
              </a:avLst>
            </a:prstGeom>
            <a:solidFill>
              <a:srgbClr val="CC9900"/>
            </a:solidFill>
            <a:ln w="9525">
              <a:solidFill>
                <a:schemeClr val="tx1"/>
              </a:solidFill>
              <a:miter lim="800000"/>
              <a:headEnd/>
              <a:tailEnd/>
            </a:ln>
          </p:spPr>
          <p:txBody>
            <a:bodyPr wrap="none" anchor="ctr"/>
            <a:lstStyle/>
            <a:p>
              <a:endParaRPr lang="fr-FR"/>
            </a:p>
          </p:txBody>
        </p:sp>
        <p:sp>
          <p:nvSpPr>
            <p:cNvPr id="17" name="Line 19"/>
            <p:cNvSpPr>
              <a:spLocks noChangeShapeType="1"/>
            </p:cNvSpPr>
            <p:nvPr/>
          </p:nvSpPr>
          <p:spPr bwMode="auto">
            <a:xfrm>
              <a:off x="5743565" y="3262299"/>
              <a:ext cx="0" cy="12954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18" name="AutoShape 20"/>
            <p:cNvSpPr>
              <a:spLocks/>
            </p:cNvSpPr>
            <p:nvPr/>
          </p:nvSpPr>
          <p:spPr bwMode="auto">
            <a:xfrm rot="16200000">
              <a:off x="3477409" y="28884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19" name="AutoShape 21"/>
            <p:cNvSpPr>
              <a:spLocks/>
            </p:cNvSpPr>
            <p:nvPr/>
          </p:nvSpPr>
          <p:spPr bwMode="auto">
            <a:xfrm rot="16200000">
              <a:off x="4240995" y="2755093"/>
              <a:ext cx="519113" cy="2628900"/>
            </a:xfrm>
            <a:prstGeom prst="leftBrace">
              <a:avLst>
                <a:gd name="adj1" fmla="val 45719"/>
                <a:gd name="adj2" fmla="val 50000"/>
              </a:avLst>
            </a:prstGeom>
            <a:noFill/>
            <a:ln w="9525">
              <a:solidFill>
                <a:schemeClr val="tx1"/>
              </a:solidFill>
              <a:round/>
              <a:headEnd/>
              <a:tailEnd/>
            </a:ln>
          </p:spPr>
          <p:txBody>
            <a:bodyPr wrap="none" anchor="ctr"/>
            <a:lstStyle/>
            <a:p>
              <a:endParaRPr lang="fr-FR"/>
            </a:p>
          </p:txBody>
        </p:sp>
        <p:sp>
          <p:nvSpPr>
            <p:cNvPr id="20" name="AutoShape 22"/>
            <p:cNvSpPr>
              <a:spLocks/>
            </p:cNvSpPr>
            <p:nvPr/>
          </p:nvSpPr>
          <p:spPr bwMode="auto">
            <a:xfrm rot="16200000">
              <a:off x="4690259" y="29265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21" name="AutoShape 23"/>
            <p:cNvSpPr>
              <a:spLocks/>
            </p:cNvSpPr>
            <p:nvPr/>
          </p:nvSpPr>
          <p:spPr bwMode="auto">
            <a:xfrm rot="16200000">
              <a:off x="3775859" y="22407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22" name="Line 24"/>
            <p:cNvSpPr>
              <a:spLocks noChangeShapeType="1"/>
            </p:cNvSpPr>
            <p:nvPr/>
          </p:nvSpPr>
          <p:spPr bwMode="auto">
            <a:xfrm>
              <a:off x="4900602" y="3567099"/>
              <a:ext cx="9525" cy="9906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23" name="Line 25"/>
            <p:cNvSpPr>
              <a:spLocks noChangeShapeType="1"/>
            </p:cNvSpPr>
            <p:nvPr/>
          </p:nvSpPr>
          <p:spPr bwMode="auto">
            <a:xfrm>
              <a:off x="3986202" y="2881299"/>
              <a:ext cx="0" cy="1676400"/>
            </a:xfrm>
            <a:prstGeom prst="line">
              <a:avLst/>
            </a:prstGeom>
            <a:noFill/>
            <a:ln w="9525">
              <a:solidFill>
                <a:schemeClr val="tx1"/>
              </a:solidFill>
              <a:prstDash val="sysDot"/>
              <a:round/>
              <a:headEnd type="triangle" w="med" len="med"/>
              <a:tailEnd type="triangle" w="med" len="med"/>
            </a:ln>
          </p:spPr>
          <p:txBody>
            <a:bodyPr/>
            <a:lstStyle/>
            <a:p>
              <a:endParaRPr lang="fr-FR"/>
            </a:p>
          </p:txBody>
        </p:sp>
      </p:grpSp>
      <p:sp>
        <p:nvSpPr>
          <p:cNvPr id="24" name="ZoneTexte 23"/>
          <p:cNvSpPr txBox="1"/>
          <p:nvPr userDrawn="1"/>
        </p:nvSpPr>
        <p:spPr>
          <a:xfrm>
            <a:off x="1475656" y="1340768"/>
            <a:ext cx="6192688" cy="369332"/>
          </a:xfrm>
          <a:prstGeom prst="rect">
            <a:avLst/>
          </a:prstGeom>
          <a:noFill/>
        </p:spPr>
        <p:txBody>
          <a:bodyPr wrap="square" rtlCol="0">
            <a:spAutoFit/>
          </a:bodyPr>
          <a:lstStyle/>
          <a:p>
            <a:r>
              <a:rPr lang="fr-FR" dirty="0" smtClean="0"/>
              <a:t>DE</a:t>
            </a:r>
            <a:r>
              <a:rPr lang="fr-FR" baseline="0" dirty="0" smtClean="0"/>
              <a:t> LA SITUATION INITIALE A LA SITUATION FINALE</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entification d'une phas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00481AB-0A15-4ED2-AB9F-DBCAEAD87272}" type="slidenum">
              <a:rPr lang="fr-FR" smtClean="0"/>
              <a:pPr/>
              <a:t>‹N°›</a:t>
            </a:fld>
            <a:endParaRPr lang="fr-FR" dirty="0"/>
          </a:p>
        </p:txBody>
      </p:sp>
      <p:sp>
        <p:nvSpPr>
          <p:cNvPr id="5" name="Espace réservé pour une image  4"/>
          <p:cNvSpPr>
            <a:spLocks noGrp="1"/>
          </p:cNvSpPr>
          <p:nvPr>
            <p:ph type="pic" sz="quarter" idx="11"/>
          </p:nvPr>
        </p:nvSpPr>
        <p:spPr>
          <a:xfrm>
            <a:off x="785786" y="2357430"/>
            <a:ext cx="3500462" cy="3071818"/>
          </a:xfrm>
          <a:prstGeom prst="rect">
            <a:avLst/>
          </a:prstGeom>
        </p:spPr>
        <p:txBody>
          <a:bodyPr/>
          <a:lstStyle/>
          <a:p>
            <a:r>
              <a:rPr lang="fr-FR" smtClean="0"/>
              <a:t>Cliquez sur l'icône pour ajouter une image</a:t>
            </a:r>
            <a:endParaRPr lang="fr-FR"/>
          </a:p>
        </p:txBody>
      </p:sp>
      <p:sp>
        <p:nvSpPr>
          <p:cNvPr id="6" name="Espace réservé pour une image  4"/>
          <p:cNvSpPr>
            <a:spLocks noGrp="1"/>
          </p:cNvSpPr>
          <p:nvPr>
            <p:ph type="pic" sz="quarter" idx="12"/>
          </p:nvPr>
        </p:nvSpPr>
        <p:spPr>
          <a:xfrm>
            <a:off x="5072066" y="2357430"/>
            <a:ext cx="3357586" cy="3071818"/>
          </a:xfrm>
          <a:prstGeom prst="rect">
            <a:avLst/>
          </a:prstGeom>
        </p:spPr>
        <p:txBody>
          <a:bodyPr/>
          <a:lstStyle/>
          <a:p>
            <a:r>
              <a:rPr lang="fr-FR" smtClean="0"/>
              <a:t>Cliquez sur l'icône pour ajouter une image</a:t>
            </a:r>
            <a:endParaRPr lang="fr-FR"/>
          </a:p>
        </p:txBody>
      </p:sp>
      <p:sp>
        <p:nvSpPr>
          <p:cNvPr id="8" name="Espace réservé du texte 7"/>
          <p:cNvSpPr>
            <a:spLocks noGrp="1"/>
          </p:cNvSpPr>
          <p:nvPr>
            <p:ph type="body" sz="quarter" idx="13"/>
          </p:nvPr>
        </p:nvSpPr>
        <p:spPr>
          <a:xfrm>
            <a:off x="755576" y="1500188"/>
            <a:ext cx="3602110" cy="571500"/>
          </a:xfrm>
          <a:prstGeom prst="rect">
            <a:avLst/>
          </a:prstGeom>
        </p:spPr>
        <p:txBody>
          <a:bodyPr/>
          <a:lstStyle/>
          <a:p>
            <a:pPr lvl="0"/>
            <a:r>
              <a:rPr lang="fr-FR" smtClean="0"/>
              <a:t>Cliquez pour modifier les styles du texte du masque</a:t>
            </a:r>
          </a:p>
        </p:txBody>
      </p:sp>
      <p:sp>
        <p:nvSpPr>
          <p:cNvPr id="9" name="Espace réservé du texte 7"/>
          <p:cNvSpPr>
            <a:spLocks noGrp="1"/>
          </p:cNvSpPr>
          <p:nvPr>
            <p:ph type="body" sz="quarter" idx="14"/>
          </p:nvPr>
        </p:nvSpPr>
        <p:spPr>
          <a:xfrm>
            <a:off x="5000628" y="1500174"/>
            <a:ext cx="3500462" cy="571500"/>
          </a:xfrm>
          <a:prstGeom prst="rect">
            <a:avLst/>
          </a:prstGeom>
        </p:spPr>
        <p:txBody>
          <a:body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alyse 5M d'une phas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600481AB-0A15-4ED2-AB9F-DBCAEAD87272}" type="slidenum">
              <a:rPr lang="fr-FR" smtClean="0"/>
              <a:pPr/>
              <a:t>‹N°›</a:t>
            </a:fld>
            <a:endParaRPr lang="fr-FR" dirty="0"/>
          </a:p>
        </p:txBody>
      </p:sp>
      <p:sp>
        <p:nvSpPr>
          <p:cNvPr id="6" name="Espace réservé pour une image  5"/>
          <p:cNvSpPr>
            <a:spLocks noGrp="1"/>
          </p:cNvSpPr>
          <p:nvPr>
            <p:ph type="pic" sz="quarter" idx="12"/>
          </p:nvPr>
        </p:nvSpPr>
        <p:spPr>
          <a:xfrm>
            <a:off x="642910" y="1285860"/>
            <a:ext cx="3786214" cy="2357454"/>
          </a:xfrm>
          <a:prstGeom prst="rect">
            <a:avLst/>
          </a:prstGeom>
        </p:spPr>
        <p:txBody>
          <a:bodyPr/>
          <a:lstStyle/>
          <a:p>
            <a:r>
              <a:rPr lang="fr-FR" smtClean="0"/>
              <a:t>Cliquez sur l'icône pour ajouter une image</a:t>
            </a:r>
            <a:endParaRPr lang="fr-FR"/>
          </a:p>
        </p:txBody>
      </p:sp>
      <p:sp>
        <p:nvSpPr>
          <p:cNvPr id="7" name="Espace réservé pour une image  5"/>
          <p:cNvSpPr>
            <a:spLocks noGrp="1"/>
          </p:cNvSpPr>
          <p:nvPr>
            <p:ph type="pic" sz="quarter" idx="13"/>
          </p:nvPr>
        </p:nvSpPr>
        <p:spPr>
          <a:xfrm>
            <a:off x="642910" y="3857628"/>
            <a:ext cx="3786214" cy="2428877"/>
          </a:xfrm>
          <a:prstGeom prst="rect">
            <a:avLst/>
          </a:prstGeom>
        </p:spPr>
        <p:txBody>
          <a:bodyPr/>
          <a:lstStyle/>
          <a:p>
            <a:r>
              <a:rPr lang="fr-FR" smtClean="0"/>
              <a:t>Cliquez sur l'icône pour ajouter une image</a:t>
            </a:r>
            <a:endParaRPr lang="fr-FR"/>
          </a:p>
        </p:txBody>
      </p:sp>
      <p:sp>
        <p:nvSpPr>
          <p:cNvPr id="9" name="Espace réservé du texte 8"/>
          <p:cNvSpPr>
            <a:spLocks noGrp="1"/>
          </p:cNvSpPr>
          <p:nvPr>
            <p:ph type="body" sz="quarter" idx="14"/>
          </p:nvPr>
        </p:nvSpPr>
        <p:spPr>
          <a:xfrm>
            <a:off x="4643438" y="1285860"/>
            <a:ext cx="4000500" cy="500066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de contenu">
    <p:spTree>
      <p:nvGrpSpPr>
        <p:cNvPr id="1" name=""/>
        <p:cNvGrpSpPr/>
        <p:nvPr/>
      </p:nvGrpSpPr>
      <p:grpSpPr>
        <a:xfrm>
          <a:off x="0" y="0"/>
          <a:ext cx="0" cy="0"/>
          <a:chOff x="0" y="0"/>
          <a:chExt cx="0" cy="0"/>
        </a:xfrm>
      </p:grpSpPr>
      <p:sp>
        <p:nvSpPr>
          <p:cNvPr id="10" name="Titre 2"/>
          <p:cNvSpPr>
            <a:spLocks noGrp="1"/>
          </p:cNvSpPr>
          <p:nvPr>
            <p:ph type="title"/>
          </p:nvPr>
        </p:nvSpPr>
        <p:spPr>
          <a:xfrm>
            <a:off x="2786050" y="285728"/>
            <a:ext cx="6143668" cy="428628"/>
          </a:xfrm>
          <a:prstGeom prst="rect">
            <a:avLst/>
          </a:prstGeom>
        </p:spPr>
        <p:txBody>
          <a:bodyPr>
            <a:noAutofit/>
          </a:bodyPr>
          <a:lstStyle>
            <a:lvl1pPr algn="r">
              <a:defRPr sz="1600" cap="small" baseline="0">
                <a:latin typeface="Arial" pitchFamily="34" charset="0"/>
                <a:cs typeface="Arial" pitchFamily="34" charset="0"/>
              </a:defRPr>
            </a:lvl1pPr>
          </a:lstStyle>
          <a:p>
            <a:r>
              <a:rPr lang="fr-FR" smtClean="0"/>
              <a:t>Modifiez le style du titre</a:t>
            </a:r>
            <a:endParaRPr lang="fr-FR" dirty="0"/>
          </a:p>
        </p:txBody>
      </p:sp>
    </p:spTree>
    <p:extLst>
      <p:ext uri="{BB962C8B-B14F-4D97-AF65-F5344CB8AC3E}">
        <p14:creationId xmlns:p14="http://schemas.microsoft.com/office/powerpoint/2010/main" val="3551950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500034" y="6299316"/>
            <a:ext cx="857256" cy="365125"/>
          </a:xfrm>
          <a:prstGeom prst="rect">
            <a:avLst/>
          </a:prstGeom>
        </p:spPr>
        <p:txBody>
          <a:bodyPr/>
          <a:lstStyle/>
          <a:p>
            <a:fld id="{600481AB-0A15-4ED2-AB9F-DBCAEAD87272}" type="slidenum">
              <a:rPr lang="fr-FR" smtClean="0"/>
              <a:pPr/>
              <a:t>‹N°›</a:t>
            </a:fld>
            <a:endParaRPr lang="fr-FR" dirty="0"/>
          </a:p>
        </p:txBody>
      </p:sp>
      <p:sp>
        <p:nvSpPr>
          <p:cNvPr id="18" name="Espace réservé du texte 17"/>
          <p:cNvSpPr>
            <a:spLocks noGrp="1"/>
          </p:cNvSpPr>
          <p:nvPr>
            <p:ph type="body" sz="quarter" idx="12" hasCustomPrompt="1"/>
          </p:nvPr>
        </p:nvSpPr>
        <p:spPr>
          <a:xfrm>
            <a:off x="1619672" y="1844824"/>
            <a:ext cx="5929312" cy="642937"/>
          </a:xfrm>
          <a:prstGeom prst="rect">
            <a:avLst/>
          </a:prstGeom>
        </p:spPr>
        <p:txBody>
          <a:bodyPr/>
          <a:lstStyle>
            <a:lvl1pPr algn="ctr">
              <a:buNone/>
              <a:defRPr sz="3600" b="1">
                <a:latin typeface="Arial" pitchFamily="34" charset="0"/>
                <a:cs typeface="Arial" pitchFamily="34" charset="0"/>
              </a:defRPr>
            </a:lvl1pPr>
          </a:lstStyle>
          <a:p>
            <a:pPr lvl="0"/>
            <a:r>
              <a:rPr lang="fr-FR" dirty="0" smtClean="0"/>
              <a:t>METIER</a:t>
            </a:r>
            <a:endParaRPr lang="fr-FR" dirty="0"/>
          </a:p>
        </p:txBody>
      </p:sp>
      <p:sp>
        <p:nvSpPr>
          <p:cNvPr id="19" name="Espace réservé du texte 17"/>
          <p:cNvSpPr>
            <a:spLocks noGrp="1"/>
          </p:cNvSpPr>
          <p:nvPr>
            <p:ph type="body" sz="quarter" idx="13" hasCustomPrompt="1"/>
          </p:nvPr>
        </p:nvSpPr>
        <p:spPr>
          <a:xfrm>
            <a:off x="1619672" y="3284984"/>
            <a:ext cx="5929312" cy="642937"/>
          </a:xfrm>
          <a:prstGeom prst="rect">
            <a:avLst/>
          </a:prstGeom>
        </p:spPr>
        <p:txBody>
          <a:bodyPr/>
          <a:lstStyle>
            <a:lvl1pPr algn="ctr">
              <a:buNone/>
              <a:defRPr sz="3200">
                <a:latin typeface="Arial" pitchFamily="34" charset="0"/>
                <a:cs typeface="Arial" pitchFamily="34" charset="0"/>
              </a:defRPr>
            </a:lvl1pPr>
          </a:lstStyle>
          <a:p>
            <a:pPr lvl="0"/>
            <a:r>
              <a:rPr lang="fr-FR" dirty="0" smtClean="0"/>
              <a:t>Situation Professionnelle</a:t>
            </a:r>
            <a:endParaRPr lang="fr-FR" dirty="0"/>
          </a:p>
        </p:txBody>
      </p:sp>
    </p:spTree>
    <p:extLst>
      <p:ext uri="{BB962C8B-B14F-4D97-AF65-F5344CB8AC3E}">
        <p14:creationId xmlns:p14="http://schemas.microsoft.com/office/powerpoint/2010/main" val="37993514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500034" y="6299316"/>
            <a:ext cx="857256" cy="365125"/>
          </a:xfrm>
          <a:prstGeom prst="rect">
            <a:avLst/>
          </a:prstGeom>
        </p:spPr>
        <p:txBody>
          <a:bodyPr/>
          <a:lstStyle/>
          <a:p>
            <a:fld id="{600481AB-0A15-4ED2-AB9F-DBCAEAD87272}" type="slidenum">
              <a:rPr lang="fr-FR" smtClean="0"/>
              <a:pPr/>
              <a:t>‹N°›</a:t>
            </a:fld>
            <a:endParaRPr lang="fr-FR" dirty="0"/>
          </a:p>
        </p:txBody>
      </p:sp>
      <p:sp>
        <p:nvSpPr>
          <p:cNvPr id="18" name="Espace réservé du texte 17"/>
          <p:cNvSpPr>
            <a:spLocks noGrp="1"/>
          </p:cNvSpPr>
          <p:nvPr>
            <p:ph type="body" sz="quarter" idx="12" hasCustomPrompt="1"/>
          </p:nvPr>
        </p:nvSpPr>
        <p:spPr>
          <a:xfrm>
            <a:off x="1619672" y="1844824"/>
            <a:ext cx="5929312" cy="642937"/>
          </a:xfrm>
          <a:prstGeom prst="rect">
            <a:avLst/>
          </a:prstGeom>
        </p:spPr>
        <p:txBody>
          <a:bodyPr/>
          <a:lstStyle>
            <a:lvl1pPr algn="ctr">
              <a:buNone/>
              <a:defRPr sz="3600" b="1">
                <a:latin typeface="Arial" pitchFamily="34" charset="0"/>
                <a:cs typeface="Arial" pitchFamily="34" charset="0"/>
              </a:defRPr>
            </a:lvl1pPr>
          </a:lstStyle>
          <a:p>
            <a:pPr lvl="0"/>
            <a:r>
              <a:rPr lang="fr-FR" dirty="0" smtClean="0"/>
              <a:t>METIER</a:t>
            </a:r>
            <a:endParaRPr lang="fr-FR" dirty="0"/>
          </a:p>
        </p:txBody>
      </p:sp>
      <p:sp>
        <p:nvSpPr>
          <p:cNvPr id="19" name="Espace réservé du texte 17"/>
          <p:cNvSpPr>
            <a:spLocks noGrp="1"/>
          </p:cNvSpPr>
          <p:nvPr>
            <p:ph type="body" sz="quarter" idx="13" hasCustomPrompt="1"/>
          </p:nvPr>
        </p:nvSpPr>
        <p:spPr>
          <a:xfrm>
            <a:off x="1619672" y="3284984"/>
            <a:ext cx="5929312" cy="642937"/>
          </a:xfrm>
          <a:prstGeom prst="rect">
            <a:avLst/>
          </a:prstGeom>
        </p:spPr>
        <p:txBody>
          <a:bodyPr/>
          <a:lstStyle>
            <a:lvl1pPr algn="ctr">
              <a:buNone/>
              <a:defRPr sz="3200">
                <a:latin typeface="Arial" pitchFamily="34" charset="0"/>
                <a:cs typeface="Arial" pitchFamily="34" charset="0"/>
              </a:defRPr>
            </a:lvl1pPr>
          </a:lstStyle>
          <a:p>
            <a:pPr lvl="0"/>
            <a:r>
              <a:rPr lang="fr-FR" dirty="0" smtClean="0"/>
              <a:t>Situation Professionnelle</a:t>
            </a:r>
            <a:endParaRPr lang="fr-FR" dirty="0"/>
          </a:p>
        </p:txBody>
      </p:sp>
    </p:spTree>
    <p:extLst>
      <p:ext uri="{BB962C8B-B14F-4D97-AF65-F5344CB8AC3E}">
        <p14:creationId xmlns:p14="http://schemas.microsoft.com/office/powerpoint/2010/main" val="31851438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e de contenu">
    <p:spTree>
      <p:nvGrpSpPr>
        <p:cNvPr id="1" name=""/>
        <p:cNvGrpSpPr/>
        <p:nvPr/>
      </p:nvGrpSpPr>
      <p:grpSpPr>
        <a:xfrm>
          <a:off x="0" y="0"/>
          <a:ext cx="0" cy="0"/>
          <a:chOff x="0" y="0"/>
          <a:chExt cx="0" cy="0"/>
        </a:xfrm>
      </p:grpSpPr>
      <p:sp>
        <p:nvSpPr>
          <p:cNvPr id="10" name="Titre 2"/>
          <p:cNvSpPr>
            <a:spLocks noGrp="1"/>
          </p:cNvSpPr>
          <p:nvPr>
            <p:ph type="title"/>
          </p:nvPr>
        </p:nvSpPr>
        <p:spPr>
          <a:xfrm>
            <a:off x="2786050" y="285728"/>
            <a:ext cx="6143668" cy="428628"/>
          </a:xfrm>
          <a:prstGeom prst="rect">
            <a:avLst/>
          </a:prstGeom>
        </p:spPr>
        <p:txBody>
          <a:bodyPr>
            <a:noAutofit/>
          </a:bodyPr>
          <a:lstStyle>
            <a:lvl1pPr algn="r">
              <a:defRPr sz="1600" cap="small" baseline="0">
                <a:latin typeface="Arial" pitchFamily="34" charset="0"/>
                <a:cs typeface="Arial" pitchFamily="34" charset="0"/>
              </a:defRPr>
            </a:lvl1pPr>
          </a:lstStyle>
          <a:p>
            <a:r>
              <a:rPr lang="fr-FR" smtClean="0"/>
              <a:t>Modifiez le style du titre</a:t>
            </a:r>
            <a:endParaRPr lang="fr-FR" dirty="0"/>
          </a:p>
        </p:txBody>
      </p:sp>
      <p:cxnSp>
        <p:nvCxnSpPr>
          <p:cNvPr id="12" name="Connecteur droit 11"/>
          <p:cNvCxnSpPr/>
          <p:nvPr userDrawn="1"/>
        </p:nvCxnSpPr>
        <p:spPr>
          <a:xfrm>
            <a:off x="2786050" y="714356"/>
            <a:ext cx="614366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Groupe 5"/>
          <p:cNvGrpSpPr/>
          <p:nvPr userDrawn="1"/>
        </p:nvGrpSpPr>
        <p:grpSpPr>
          <a:xfrm>
            <a:off x="3203848" y="1785926"/>
            <a:ext cx="2786082" cy="4441824"/>
            <a:chOff x="3071802" y="1428736"/>
            <a:chExt cx="2952750" cy="4584700"/>
          </a:xfrm>
        </p:grpSpPr>
        <p:pic>
          <p:nvPicPr>
            <p:cNvPr id="8" name="Picture 9" descr="http://upload.wikimedia.org/wikipedia/commons/4/43/Qualite-diagramme-causes-effets-ishikawa.png"/>
            <p:cNvPicPr>
              <a:picLocks noChangeAspect="1" noChangeArrowheads="1"/>
            </p:cNvPicPr>
            <p:nvPr/>
          </p:nvPicPr>
          <p:blipFill>
            <a:blip r:embed="rId2" r:link="rId3" cstate="print"/>
            <a:srcRect/>
            <a:stretch>
              <a:fillRect/>
            </a:stretch>
          </p:blipFill>
          <p:spPr bwMode="auto">
            <a:xfrm>
              <a:off x="3176577" y="4557699"/>
              <a:ext cx="2708275" cy="1455737"/>
            </a:xfrm>
            <a:prstGeom prst="rect">
              <a:avLst/>
            </a:prstGeom>
            <a:noFill/>
            <a:ln w="9525">
              <a:solidFill>
                <a:schemeClr val="bg2"/>
              </a:solidFill>
              <a:miter lim="800000"/>
              <a:headEnd/>
              <a:tailEnd/>
            </a:ln>
          </p:spPr>
        </p:pic>
        <p:sp>
          <p:nvSpPr>
            <p:cNvPr id="9" name="AutoShape 13"/>
            <p:cNvSpPr>
              <a:spLocks noChangeArrowheads="1"/>
            </p:cNvSpPr>
            <p:nvPr/>
          </p:nvSpPr>
          <p:spPr bwMode="auto">
            <a:xfrm>
              <a:off x="3071802" y="1428736"/>
              <a:ext cx="492125" cy="304800"/>
            </a:xfrm>
            <a:prstGeom prst="homePlate">
              <a:avLst>
                <a:gd name="adj" fmla="val 43728"/>
              </a:avLst>
            </a:prstGeom>
            <a:solidFill>
              <a:srgbClr val="33CC33"/>
            </a:solidFill>
            <a:ln w="9525">
              <a:solidFill>
                <a:schemeClr val="tx1"/>
              </a:solidFill>
              <a:miter lim="800000"/>
              <a:headEnd/>
              <a:tailEnd/>
            </a:ln>
          </p:spPr>
          <p:txBody>
            <a:bodyPr wrap="none" anchor="ctr"/>
            <a:lstStyle/>
            <a:p>
              <a:endParaRPr lang="fr-FR"/>
            </a:p>
          </p:txBody>
        </p:sp>
        <p:sp>
          <p:nvSpPr>
            <p:cNvPr id="11" name="AutoShape 14"/>
            <p:cNvSpPr>
              <a:spLocks noChangeArrowheads="1"/>
            </p:cNvSpPr>
            <p:nvPr/>
          </p:nvSpPr>
          <p:spPr bwMode="auto">
            <a:xfrm>
              <a:off x="3563927" y="1733536"/>
              <a:ext cx="492125" cy="304800"/>
            </a:xfrm>
            <a:prstGeom prst="homePlate">
              <a:avLst>
                <a:gd name="adj" fmla="val 43728"/>
              </a:avLst>
            </a:prstGeom>
            <a:solidFill>
              <a:srgbClr val="00CCFF"/>
            </a:solidFill>
            <a:ln w="9525">
              <a:solidFill>
                <a:schemeClr val="tx1"/>
              </a:solidFill>
              <a:miter lim="800000"/>
              <a:headEnd/>
              <a:tailEnd/>
            </a:ln>
          </p:spPr>
          <p:txBody>
            <a:bodyPr wrap="none" anchor="ctr"/>
            <a:lstStyle/>
            <a:p>
              <a:endParaRPr lang="fr-FR"/>
            </a:p>
          </p:txBody>
        </p:sp>
        <p:sp>
          <p:nvSpPr>
            <p:cNvPr id="13" name="AutoShape 15"/>
            <p:cNvSpPr>
              <a:spLocks noChangeArrowheads="1"/>
            </p:cNvSpPr>
            <p:nvPr/>
          </p:nvSpPr>
          <p:spPr bwMode="auto">
            <a:xfrm>
              <a:off x="4056052" y="2038336"/>
              <a:ext cx="492125" cy="304800"/>
            </a:xfrm>
            <a:prstGeom prst="homePlate">
              <a:avLst>
                <a:gd name="adj" fmla="val 43728"/>
              </a:avLst>
            </a:prstGeom>
            <a:solidFill>
              <a:srgbClr val="FFFFCC"/>
            </a:solidFill>
            <a:ln w="9525">
              <a:solidFill>
                <a:schemeClr val="tx1"/>
              </a:solidFill>
              <a:miter lim="800000"/>
              <a:headEnd/>
              <a:tailEnd/>
            </a:ln>
          </p:spPr>
          <p:txBody>
            <a:bodyPr wrap="none" anchor="ctr"/>
            <a:lstStyle/>
            <a:p>
              <a:endParaRPr lang="fr-FR"/>
            </a:p>
          </p:txBody>
        </p:sp>
        <p:sp>
          <p:nvSpPr>
            <p:cNvPr id="14" name="AutoShape 16"/>
            <p:cNvSpPr>
              <a:spLocks noChangeArrowheads="1"/>
            </p:cNvSpPr>
            <p:nvPr/>
          </p:nvSpPr>
          <p:spPr bwMode="auto">
            <a:xfrm>
              <a:off x="4548177" y="2343136"/>
              <a:ext cx="492125" cy="304800"/>
            </a:xfrm>
            <a:prstGeom prst="homePlate">
              <a:avLst>
                <a:gd name="adj" fmla="val 43728"/>
              </a:avLst>
            </a:prstGeom>
            <a:solidFill>
              <a:srgbClr val="FF9933"/>
            </a:solidFill>
            <a:ln w="9525">
              <a:solidFill>
                <a:schemeClr val="tx1"/>
              </a:solidFill>
              <a:miter lim="800000"/>
              <a:headEnd/>
              <a:tailEnd/>
            </a:ln>
          </p:spPr>
          <p:txBody>
            <a:bodyPr wrap="none" anchor="ctr"/>
            <a:lstStyle/>
            <a:p>
              <a:endParaRPr lang="fr-FR"/>
            </a:p>
          </p:txBody>
        </p:sp>
        <p:sp>
          <p:nvSpPr>
            <p:cNvPr id="15" name="AutoShape 17"/>
            <p:cNvSpPr>
              <a:spLocks noChangeArrowheads="1"/>
            </p:cNvSpPr>
            <p:nvPr/>
          </p:nvSpPr>
          <p:spPr bwMode="auto">
            <a:xfrm>
              <a:off x="5040302" y="2647936"/>
              <a:ext cx="492125" cy="304800"/>
            </a:xfrm>
            <a:prstGeom prst="homePlate">
              <a:avLst>
                <a:gd name="adj" fmla="val 43728"/>
              </a:avLst>
            </a:prstGeom>
            <a:solidFill>
              <a:srgbClr val="CC3399"/>
            </a:solidFill>
            <a:ln w="9525">
              <a:solidFill>
                <a:schemeClr val="tx1"/>
              </a:solidFill>
              <a:miter lim="800000"/>
              <a:headEnd/>
              <a:tailEnd/>
            </a:ln>
          </p:spPr>
          <p:txBody>
            <a:bodyPr wrap="none" anchor="ctr"/>
            <a:lstStyle/>
            <a:p>
              <a:endParaRPr lang="fr-FR"/>
            </a:p>
          </p:txBody>
        </p:sp>
        <p:sp>
          <p:nvSpPr>
            <p:cNvPr id="16" name="AutoShape 18"/>
            <p:cNvSpPr>
              <a:spLocks noChangeArrowheads="1"/>
            </p:cNvSpPr>
            <p:nvPr/>
          </p:nvSpPr>
          <p:spPr bwMode="auto">
            <a:xfrm>
              <a:off x="5532427" y="2952736"/>
              <a:ext cx="492125" cy="304800"/>
            </a:xfrm>
            <a:prstGeom prst="homePlate">
              <a:avLst>
                <a:gd name="adj" fmla="val 43728"/>
              </a:avLst>
            </a:prstGeom>
            <a:solidFill>
              <a:srgbClr val="CC9900"/>
            </a:solidFill>
            <a:ln w="9525">
              <a:solidFill>
                <a:schemeClr val="tx1"/>
              </a:solidFill>
              <a:miter lim="800000"/>
              <a:headEnd/>
              <a:tailEnd/>
            </a:ln>
          </p:spPr>
          <p:txBody>
            <a:bodyPr wrap="none" anchor="ctr"/>
            <a:lstStyle/>
            <a:p>
              <a:endParaRPr lang="fr-FR"/>
            </a:p>
          </p:txBody>
        </p:sp>
        <p:sp>
          <p:nvSpPr>
            <p:cNvPr id="17" name="Line 19"/>
            <p:cNvSpPr>
              <a:spLocks noChangeShapeType="1"/>
            </p:cNvSpPr>
            <p:nvPr/>
          </p:nvSpPr>
          <p:spPr bwMode="auto">
            <a:xfrm>
              <a:off x="5743565" y="3262299"/>
              <a:ext cx="0" cy="12954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18" name="AutoShape 20"/>
            <p:cNvSpPr>
              <a:spLocks/>
            </p:cNvSpPr>
            <p:nvPr/>
          </p:nvSpPr>
          <p:spPr bwMode="auto">
            <a:xfrm rot="16200000">
              <a:off x="3477409" y="28884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19" name="AutoShape 21"/>
            <p:cNvSpPr>
              <a:spLocks/>
            </p:cNvSpPr>
            <p:nvPr/>
          </p:nvSpPr>
          <p:spPr bwMode="auto">
            <a:xfrm rot="16200000">
              <a:off x="4240995" y="2755093"/>
              <a:ext cx="519113" cy="2628900"/>
            </a:xfrm>
            <a:prstGeom prst="leftBrace">
              <a:avLst>
                <a:gd name="adj1" fmla="val 45719"/>
                <a:gd name="adj2" fmla="val 50000"/>
              </a:avLst>
            </a:prstGeom>
            <a:noFill/>
            <a:ln w="9525">
              <a:solidFill>
                <a:schemeClr val="tx1"/>
              </a:solidFill>
              <a:round/>
              <a:headEnd/>
              <a:tailEnd/>
            </a:ln>
          </p:spPr>
          <p:txBody>
            <a:bodyPr wrap="none" anchor="ctr"/>
            <a:lstStyle/>
            <a:p>
              <a:endParaRPr lang="fr-FR"/>
            </a:p>
          </p:txBody>
        </p:sp>
        <p:sp>
          <p:nvSpPr>
            <p:cNvPr id="20" name="AutoShape 22"/>
            <p:cNvSpPr>
              <a:spLocks/>
            </p:cNvSpPr>
            <p:nvPr/>
          </p:nvSpPr>
          <p:spPr bwMode="auto">
            <a:xfrm rot="16200000">
              <a:off x="4690259" y="29265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21" name="AutoShape 23"/>
            <p:cNvSpPr>
              <a:spLocks/>
            </p:cNvSpPr>
            <p:nvPr/>
          </p:nvSpPr>
          <p:spPr bwMode="auto">
            <a:xfrm rot="16200000">
              <a:off x="3775859" y="2240742"/>
              <a:ext cx="419100" cy="1090613"/>
            </a:xfrm>
            <a:prstGeom prst="leftBrace">
              <a:avLst>
                <a:gd name="adj1" fmla="val 23493"/>
                <a:gd name="adj2" fmla="val 50000"/>
              </a:avLst>
            </a:prstGeom>
            <a:noFill/>
            <a:ln w="9525">
              <a:solidFill>
                <a:schemeClr val="tx1"/>
              </a:solidFill>
              <a:round/>
              <a:headEnd/>
              <a:tailEnd/>
            </a:ln>
          </p:spPr>
          <p:txBody>
            <a:bodyPr wrap="none" anchor="ctr"/>
            <a:lstStyle/>
            <a:p>
              <a:endParaRPr lang="fr-FR"/>
            </a:p>
          </p:txBody>
        </p:sp>
        <p:sp>
          <p:nvSpPr>
            <p:cNvPr id="22" name="Line 24"/>
            <p:cNvSpPr>
              <a:spLocks noChangeShapeType="1"/>
            </p:cNvSpPr>
            <p:nvPr/>
          </p:nvSpPr>
          <p:spPr bwMode="auto">
            <a:xfrm>
              <a:off x="4900602" y="3567099"/>
              <a:ext cx="9525" cy="990600"/>
            </a:xfrm>
            <a:prstGeom prst="line">
              <a:avLst/>
            </a:prstGeom>
            <a:noFill/>
            <a:ln w="9525">
              <a:solidFill>
                <a:schemeClr val="tx1"/>
              </a:solidFill>
              <a:prstDash val="sysDot"/>
              <a:round/>
              <a:headEnd type="triangle" w="med" len="med"/>
              <a:tailEnd type="triangle" w="med" len="med"/>
            </a:ln>
          </p:spPr>
          <p:txBody>
            <a:bodyPr/>
            <a:lstStyle/>
            <a:p>
              <a:endParaRPr lang="fr-FR"/>
            </a:p>
          </p:txBody>
        </p:sp>
        <p:sp>
          <p:nvSpPr>
            <p:cNvPr id="23" name="Line 25"/>
            <p:cNvSpPr>
              <a:spLocks noChangeShapeType="1"/>
            </p:cNvSpPr>
            <p:nvPr/>
          </p:nvSpPr>
          <p:spPr bwMode="auto">
            <a:xfrm>
              <a:off x="3986202" y="2881299"/>
              <a:ext cx="0" cy="1676400"/>
            </a:xfrm>
            <a:prstGeom prst="line">
              <a:avLst/>
            </a:prstGeom>
            <a:noFill/>
            <a:ln w="9525">
              <a:solidFill>
                <a:schemeClr val="tx1"/>
              </a:solidFill>
              <a:prstDash val="sysDot"/>
              <a:round/>
              <a:headEnd type="triangle" w="med" len="med"/>
              <a:tailEnd type="triangle" w="med" len="med"/>
            </a:ln>
          </p:spPr>
          <p:txBody>
            <a:bodyPr/>
            <a:lstStyle/>
            <a:p>
              <a:endParaRPr lang="fr-FR"/>
            </a:p>
          </p:txBody>
        </p:sp>
      </p:grpSp>
      <p:sp>
        <p:nvSpPr>
          <p:cNvPr id="24" name="Espace réservé pour une image  4"/>
          <p:cNvSpPr>
            <a:spLocks noGrp="1"/>
          </p:cNvSpPr>
          <p:nvPr>
            <p:ph type="pic" sz="quarter" idx="11"/>
          </p:nvPr>
        </p:nvSpPr>
        <p:spPr>
          <a:xfrm>
            <a:off x="6247581" y="2288411"/>
            <a:ext cx="2428875" cy="3286125"/>
          </a:xfrm>
          <a:prstGeom prst="rect">
            <a:avLst/>
          </a:prstGeom>
        </p:spPr>
        <p:txBody>
          <a:bodyPr/>
          <a:lstStyle/>
          <a:p>
            <a:r>
              <a:rPr lang="fr-FR" dirty="0" smtClean="0"/>
              <a:t>Cliquez sur l'icône pour ajouter une image</a:t>
            </a:r>
            <a:endParaRPr lang="fr-FR" dirty="0"/>
          </a:p>
        </p:txBody>
      </p:sp>
      <p:sp>
        <p:nvSpPr>
          <p:cNvPr id="25" name="Espace réservé pour une image  4"/>
          <p:cNvSpPr>
            <a:spLocks noGrp="1"/>
          </p:cNvSpPr>
          <p:nvPr>
            <p:ph type="pic" sz="quarter" idx="12"/>
          </p:nvPr>
        </p:nvSpPr>
        <p:spPr>
          <a:xfrm>
            <a:off x="467544" y="2295516"/>
            <a:ext cx="2428875" cy="3286125"/>
          </a:xfrm>
          <a:prstGeom prst="rect">
            <a:avLst/>
          </a:prstGeom>
        </p:spPr>
        <p:txBody>
          <a:bodyPr/>
          <a:lstStyle/>
          <a:p>
            <a:r>
              <a:rPr lang="fr-FR" dirty="0" smtClean="0"/>
              <a:t>Cliquez sur l'icône pour ajouter une image</a:t>
            </a:r>
            <a:endParaRPr lang="fr-FR" dirty="0"/>
          </a:p>
        </p:txBody>
      </p:sp>
    </p:spTree>
    <p:extLst>
      <p:ext uri="{BB962C8B-B14F-4D97-AF65-F5344CB8AC3E}">
        <p14:creationId xmlns:p14="http://schemas.microsoft.com/office/powerpoint/2010/main" val="27764922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500034" y="6299316"/>
            <a:ext cx="8572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481AB-0A15-4ED2-AB9F-DBCAEAD87272}" type="slidenum">
              <a:rPr lang="fr-FR" smtClean="0"/>
              <a:pPr/>
              <a:t>‹N°›</a:t>
            </a:fld>
            <a:endParaRPr lang="fr-FR" dirty="0"/>
          </a:p>
        </p:txBody>
      </p:sp>
      <p:pic>
        <p:nvPicPr>
          <p:cNvPr id="7" name="Imag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515" y="332656"/>
            <a:ext cx="1306202" cy="374151"/>
          </a:xfrm>
          <a:prstGeom prst="rect">
            <a:avLst/>
          </a:prstGeom>
        </p:spPr>
      </p:pic>
      <p:pic>
        <p:nvPicPr>
          <p:cNvPr id="8" name="Imag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6336" y="188640"/>
            <a:ext cx="1102349" cy="608570"/>
          </a:xfrm>
          <a:prstGeom prst="rect">
            <a:avLst/>
          </a:prstGeom>
        </p:spPr>
      </p:pic>
      <p:sp>
        <p:nvSpPr>
          <p:cNvPr id="12" name="Espace réservé du pied de page 4"/>
          <p:cNvSpPr txBox="1">
            <a:spLocks/>
          </p:cNvSpPr>
          <p:nvPr/>
        </p:nvSpPr>
        <p:spPr>
          <a:xfrm>
            <a:off x="2357422" y="6299316"/>
            <a:ext cx="392909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latin typeface="Arial" pitchFamily="34" charset="0"/>
                <a:cs typeface="Arial" pitchFamily="34" charset="0"/>
              </a:rPr>
              <a:t>Levage escalier préfabriqué</a:t>
            </a:r>
          </a:p>
        </p:txBody>
      </p:sp>
      <p:pic>
        <p:nvPicPr>
          <p:cNvPr id="9" name="Imag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11136" y="188640"/>
            <a:ext cx="2049719" cy="1026102"/>
          </a:xfrm>
          <a:prstGeom prst="rect">
            <a:avLst/>
          </a:prstGeom>
        </p:spPr>
      </p:pic>
      <p:sp>
        <p:nvSpPr>
          <p:cNvPr id="2" name="ZoneTexte 1"/>
          <p:cNvSpPr txBox="1"/>
          <p:nvPr userDrawn="1"/>
        </p:nvSpPr>
        <p:spPr>
          <a:xfrm>
            <a:off x="6540617" y="6295109"/>
            <a:ext cx="2111437" cy="261610"/>
          </a:xfrm>
          <a:prstGeom prst="rect">
            <a:avLst/>
          </a:prstGeom>
          <a:noFill/>
        </p:spPr>
        <p:txBody>
          <a:bodyPr wrap="square" rtlCol="0">
            <a:spAutoFit/>
          </a:bodyPr>
          <a:lstStyle/>
          <a:p>
            <a:pPr algn="r"/>
            <a:r>
              <a:rPr lang="fr-FR" sz="1050" b="1" dirty="0" smtClean="0"/>
              <a:t>© OPPBTP-2012</a:t>
            </a:r>
            <a:endParaRPr lang="fr-FR" sz="1050" b="1"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2" r:id="rId4"/>
    <p:sldLayoutId id="2147483650" r:id="rId5"/>
    <p:sldLayoutId id="2147483662" r:id="rId6"/>
    <p:sldLayoutId id="2147483664" r:id="rId7"/>
    <p:sldLayoutId id="2147483666" r:id="rId8"/>
    <p:sldLayoutId id="2147483667" r:id="rId9"/>
  </p:sldLayoutIdLst>
  <p:timing>
    <p:tnLst>
      <p:par>
        <p:cTn id="1" dur="indefinite" restart="never" nodeType="tmRoot"/>
      </p:par>
    </p:tnLst>
  </p:timing>
  <p:txStyles>
    <p:titleStyle>
      <a:lvl1pPr algn="ctr" defTabSz="914400" rtl="0" eaLnBrk="1" latinLnBrk="0" hangingPunct="1">
        <a:spcBef>
          <a:spcPct val="0"/>
        </a:spcBef>
        <a:buNone/>
        <a:defRPr sz="2000" kern="120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2949" y="5877272"/>
            <a:ext cx="9144000" cy="504825"/>
          </a:xfrm>
          <a:prstGeom prst="rect">
            <a:avLst/>
          </a:prstGeom>
        </p:spPr>
        <p:txBody>
          <a:bodyPr/>
          <a:lstStyle/>
          <a:p>
            <a:r>
              <a:rPr lang="fr-FR" b="1" dirty="0" smtClean="0"/>
              <a:t>Levage et Installation d’un escalier préfabriqué</a:t>
            </a:r>
            <a:endParaRPr lang="fr-FR" b="1" dirty="0"/>
          </a:p>
        </p:txBody>
      </p:sp>
      <p:sp>
        <p:nvSpPr>
          <p:cNvPr id="4" name="Espace réservé du texte 3"/>
          <p:cNvSpPr>
            <a:spLocks noGrp="1"/>
          </p:cNvSpPr>
          <p:nvPr>
            <p:ph type="body" sz="quarter" idx="12"/>
          </p:nvPr>
        </p:nvSpPr>
        <p:spPr>
          <a:xfrm>
            <a:off x="1558057" y="1345903"/>
            <a:ext cx="5929312" cy="642937"/>
          </a:xfrm>
        </p:spPr>
        <p:txBody>
          <a:bodyPr/>
          <a:lstStyle/>
          <a:p>
            <a:r>
              <a:rPr lang="fr-FR" dirty="0" smtClean="0"/>
              <a:t>Maçonnerie Gros-Œuvre </a:t>
            </a:r>
            <a:endParaRPr lang="fr-FR" dirty="0"/>
          </a:p>
        </p:txBody>
      </p:sp>
      <p:pic>
        <p:nvPicPr>
          <p:cNvPr id="1026" name="Picture 2" descr="C:\Users\gerald.leroy\Desktop\Maçonnerie\ZC_Ma6_Pose d'escalier Préfabriqué\Ressources photographiques ZC_Ma6\ZC_Ma6_P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88840"/>
            <a:ext cx="2925762" cy="39020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51520" y="6309320"/>
            <a:ext cx="1728192" cy="276999"/>
          </a:xfrm>
          <a:prstGeom prst="rect">
            <a:avLst/>
          </a:prstGeom>
          <a:noFill/>
        </p:spPr>
        <p:txBody>
          <a:bodyPr wrap="square" rtlCol="0">
            <a:spAutoFit/>
          </a:bodyPr>
          <a:lstStyle/>
          <a:p>
            <a:r>
              <a:rPr lang="fr-FR" sz="1200" dirty="0" smtClean="0"/>
              <a:t>ZC_Ma6 V2</a:t>
            </a:r>
            <a:endParaRPr lang="fr-FR" sz="1200" dirty="0"/>
          </a:p>
        </p:txBody>
      </p:sp>
    </p:spTree>
    <p:extLst>
      <p:ext uri="{BB962C8B-B14F-4D97-AF65-F5344CB8AC3E}">
        <p14:creationId xmlns:p14="http://schemas.microsoft.com/office/powerpoint/2010/main" val="2452734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0" y="1500188"/>
            <a:ext cx="9144000" cy="571500"/>
          </a:xfrm>
          <a:prstGeom prst="rect">
            <a:avLst/>
          </a:prstGeo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9" name="Espace réservé du texte 8"/>
          <p:cNvSpPr>
            <a:spLocks noGrp="1"/>
          </p:cNvSpPr>
          <p:nvPr>
            <p:ph type="body" sz="quarter" idx="4294967295"/>
          </p:nvPr>
        </p:nvSpPr>
        <p:spPr>
          <a:xfrm>
            <a:off x="270629" y="1772816"/>
            <a:ext cx="8157828" cy="801687"/>
          </a:xfrm>
          <a:prstGeom prst="rect">
            <a:avLst/>
          </a:prstGeom>
        </p:spPr>
        <p:txBody>
          <a:bodyPr/>
          <a:lstStyle/>
          <a:p>
            <a:pPr marL="0" indent="0">
              <a:buNone/>
            </a:pPr>
            <a:r>
              <a:rPr lang="fr-FR" sz="1600" b="1" dirty="0" smtClean="0">
                <a:solidFill>
                  <a:srgbClr val="C00000"/>
                </a:solidFill>
              </a:rPr>
              <a:t>Elingage de l’escalier</a:t>
            </a:r>
            <a:endParaRPr lang="fr-FR" sz="1600" dirty="0" smtClean="0">
              <a:solidFill>
                <a:srgbClr val="C00000"/>
              </a:solidFill>
            </a:endParaRPr>
          </a:p>
        </p:txBody>
      </p:sp>
      <p:pic>
        <p:nvPicPr>
          <p:cNvPr id="5122" name="Picture 2" descr="C:\Users\gerald.leroy\Desktop\Maçonnerie\ZC_Ma6_Pose d'escalier Préfabriqué\Ressources photographiques ZC_Ma6\ZC_Ma6_P (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276872"/>
            <a:ext cx="3977903" cy="298373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erald.leroy\Desktop\Maçonnerie\ZC_Ma6_Pose d'escalier Préfabriqué\Ressources photographiques ZC_Ma6\ZC_Ma6_P (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276872"/>
            <a:ext cx="3954226" cy="296597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4"/>
          <p:cNvSpPr txBox="1">
            <a:spLocks/>
          </p:cNvSpPr>
          <p:nvPr/>
        </p:nvSpPr>
        <p:spPr>
          <a:xfrm>
            <a:off x="1763688" y="1268760"/>
            <a:ext cx="5929312" cy="642937"/>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b="1" dirty="0" smtClean="0"/>
              <a:t>Identification des phases</a:t>
            </a:r>
            <a:endParaRPr lang="fr-FR" sz="2400" b="1" dirty="0"/>
          </a:p>
        </p:txBody>
      </p:sp>
    </p:spTree>
    <p:extLst>
      <p:ext uri="{BB962C8B-B14F-4D97-AF65-F5344CB8AC3E}">
        <p14:creationId xmlns:p14="http://schemas.microsoft.com/office/powerpoint/2010/main" val="2911549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0" y="1500188"/>
            <a:ext cx="3602038" cy="571500"/>
          </a:xfrm>
          <a:prstGeom prst="rect">
            <a:avLst/>
          </a:prstGeo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6" name="Espace réservé du texte 5"/>
          <p:cNvSpPr>
            <a:spLocks noGrp="1"/>
          </p:cNvSpPr>
          <p:nvPr>
            <p:ph type="body" sz="quarter" idx="4294967295"/>
          </p:nvPr>
        </p:nvSpPr>
        <p:spPr>
          <a:xfrm>
            <a:off x="323528" y="1845072"/>
            <a:ext cx="8820472" cy="863600"/>
          </a:xfrm>
          <a:prstGeom prst="rect">
            <a:avLst/>
          </a:prstGeom>
        </p:spPr>
        <p:txBody>
          <a:bodyPr/>
          <a:lstStyle/>
          <a:p>
            <a:pPr marL="0" indent="0">
              <a:buNone/>
            </a:pPr>
            <a:r>
              <a:rPr lang="fr-FR" sz="1600" b="1" dirty="0" smtClean="0">
                <a:solidFill>
                  <a:srgbClr val="C00000"/>
                </a:solidFill>
              </a:rPr>
              <a:t>Levage de l’escalier</a:t>
            </a:r>
          </a:p>
        </p:txBody>
      </p:sp>
      <p:pic>
        <p:nvPicPr>
          <p:cNvPr id="6146" name="Picture 2" descr="C:\Users\gerald.leroy\Desktop\Maçonnerie\ZC_Ma6_Pose d'escalier Préfabriqué\Ressources photographiques ZC_Ma6\ZC_Ma6_P (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276872"/>
            <a:ext cx="3861763" cy="289661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erald.leroy\Desktop\Maçonnerie\ZC_Ma6_Pose d'escalier Préfabriqué\Ressources photographiques ZC_Ma6\ZC_Ma6_P (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76872"/>
            <a:ext cx="3861764" cy="289661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4"/>
          <p:cNvSpPr txBox="1">
            <a:spLocks/>
          </p:cNvSpPr>
          <p:nvPr/>
        </p:nvSpPr>
        <p:spPr>
          <a:xfrm>
            <a:off x="1763688" y="1268760"/>
            <a:ext cx="5929312" cy="642937"/>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b="1" dirty="0" smtClean="0"/>
              <a:t>Identification des phases</a:t>
            </a:r>
            <a:endParaRPr lang="fr-FR" sz="2400" b="1" dirty="0"/>
          </a:p>
        </p:txBody>
      </p:sp>
    </p:spTree>
    <p:extLst>
      <p:ext uri="{BB962C8B-B14F-4D97-AF65-F5344CB8AC3E}">
        <p14:creationId xmlns:p14="http://schemas.microsoft.com/office/powerpoint/2010/main" val="358497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4294967295"/>
          </p:nvPr>
        </p:nvSpPr>
        <p:spPr>
          <a:xfrm>
            <a:off x="288032" y="1700808"/>
            <a:ext cx="9144000" cy="647700"/>
          </a:xfrm>
          <a:prstGeom prst="rect">
            <a:avLst/>
          </a:prstGeom>
        </p:spPr>
        <p:txBody>
          <a:bodyPr/>
          <a:lstStyle/>
          <a:p>
            <a:pPr marL="0" indent="0">
              <a:buNone/>
            </a:pPr>
            <a:r>
              <a:rPr lang="fr-FR" sz="1600" b="1" dirty="0" smtClean="0">
                <a:solidFill>
                  <a:srgbClr val="C00000"/>
                </a:solidFill>
              </a:rPr>
              <a:t>Ripage et calage de l’escalier</a:t>
            </a:r>
          </a:p>
        </p:txBody>
      </p:sp>
      <p:pic>
        <p:nvPicPr>
          <p:cNvPr id="7170" name="Picture 2" descr="C:\Users\gerald.leroy\Desktop\Maçonnerie\ZC_Ma6_Pose d'escalier Préfabriqué\Ressources photographiques ZC_Ma6\ZC_Ma6_P (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420888"/>
            <a:ext cx="3888432" cy="291662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gerald.leroy\Desktop\Maçonnerie\ZC_Ma6_Pose d'escalier Préfabriqué\Ressources photographiques ZC_Ma6\ZC_Ma6_P (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20889"/>
            <a:ext cx="3888431" cy="291662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txBox="1">
            <a:spLocks/>
          </p:cNvSpPr>
          <p:nvPr/>
        </p:nvSpPr>
        <p:spPr>
          <a:xfrm>
            <a:off x="1763688" y="1268760"/>
            <a:ext cx="5929312" cy="642937"/>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b="1" smtClean="0"/>
              <a:t>Identification des phases</a:t>
            </a:r>
            <a:endParaRPr lang="fr-FR" sz="2400" b="1" dirty="0"/>
          </a:p>
        </p:txBody>
      </p:sp>
    </p:spTree>
    <p:extLst>
      <p:ext uri="{BB962C8B-B14F-4D97-AF65-F5344CB8AC3E}">
        <p14:creationId xmlns:p14="http://schemas.microsoft.com/office/powerpoint/2010/main" val="3377946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4294967295"/>
          </p:nvPr>
        </p:nvSpPr>
        <p:spPr>
          <a:xfrm>
            <a:off x="327157" y="1844824"/>
            <a:ext cx="8208912" cy="719286"/>
          </a:xfrm>
          <a:prstGeom prst="rect">
            <a:avLst/>
          </a:prstGeom>
        </p:spPr>
        <p:txBody>
          <a:bodyPr/>
          <a:lstStyle/>
          <a:p>
            <a:pPr marL="0" indent="0">
              <a:buNone/>
            </a:pPr>
            <a:r>
              <a:rPr lang="fr-FR" sz="1600" b="1" dirty="0" smtClean="0">
                <a:solidFill>
                  <a:srgbClr val="C00000"/>
                </a:solidFill>
              </a:rPr>
              <a:t>Installation des protections collectives</a:t>
            </a:r>
          </a:p>
        </p:txBody>
      </p:sp>
      <p:pic>
        <p:nvPicPr>
          <p:cNvPr id="8194" name="Picture 2" descr="C:\Users\gerald.leroy\Desktop\Maçonnerie\ZC_Ma6_Pose d'escalier Préfabriqué\Ressources photographiques ZC_Ma6\ZC_Ma6_P (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20888"/>
            <a:ext cx="4025392" cy="301935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gerald.leroy\Desktop\Maçonnerie\ZC_Ma6_Pose d'escalier Préfabriqué\Ressources photographiques ZC_Ma6\ZC_Ma6_P (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420887"/>
            <a:ext cx="4032448" cy="3024643"/>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txBox="1">
            <a:spLocks/>
          </p:cNvSpPr>
          <p:nvPr/>
        </p:nvSpPr>
        <p:spPr>
          <a:xfrm>
            <a:off x="1763688" y="1268760"/>
            <a:ext cx="5929312" cy="642937"/>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b="1" smtClean="0"/>
              <a:t>Identification des phases</a:t>
            </a:r>
            <a:endParaRPr lang="fr-FR" sz="2400" b="1" dirty="0"/>
          </a:p>
        </p:txBody>
      </p:sp>
    </p:spTree>
    <p:extLst>
      <p:ext uri="{BB962C8B-B14F-4D97-AF65-F5344CB8AC3E}">
        <p14:creationId xmlns:p14="http://schemas.microsoft.com/office/powerpoint/2010/main" val="2363598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prstGeom prst="rect">
            <a:avLst/>
          </a:prstGeo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5" name="Espace réservé du texte 4"/>
          <p:cNvSpPr>
            <a:spLocks noGrp="1"/>
          </p:cNvSpPr>
          <p:nvPr>
            <p:ph type="body" sz="quarter" idx="13"/>
          </p:nvPr>
        </p:nvSpPr>
        <p:spPr>
          <a:xfrm>
            <a:off x="1619672" y="2420888"/>
            <a:ext cx="5929312" cy="642937"/>
          </a:xfrm>
        </p:spPr>
        <p:txBody>
          <a:bodyPr/>
          <a:lstStyle/>
          <a:p>
            <a:r>
              <a:rPr lang="fr-FR" b="1" dirty="0" smtClean="0">
                <a:solidFill>
                  <a:srgbClr val="C00000"/>
                </a:solidFill>
              </a:rPr>
              <a:t>Analyse des phases</a:t>
            </a:r>
            <a:endParaRPr lang="fr-FR" b="1" dirty="0">
              <a:solidFill>
                <a:srgbClr val="C00000"/>
              </a:solidFill>
            </a:endParaRPr>
          </a:p>
        </p:txBody>
      </p:sp>
    </p:spTree>
    <p:extLst>
      <p:ext uri="{BB962C8B-B14F-4D97-AF65-F5344CB8AC3E}">
        <p14:creationId xmlns:p14="http://schemas.microsoft.com/office/powerpoint/2010/main" val="3560778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1259468"/>
            <a:ext cx="4958024" cy="369332"/>
          </a:xfrm>
          <a:prstGeom prst="rect">
            <a:avLst/>
          </a:prstGeom>
          <a:noFill/>
        </p:spPr>
        <p:txBody>
          <a:bodyPr wrap="none" rtlCol="0">
            <a:spAutoFit/>
          </a:bodyPr>
          <a:lstStyle/>
          <a:p>
            <a:r>
              <a:rPr lang="fr-FR" b="1" dirty="0" smtClean="0">
                <a:solidFill>
                  <a:srgbClr val="C00000"/>
                </a:solidFill>
              </a:rPr>
              <a:t>DE LA SITUATION INITIALE A LA SITUATION FINALE</a:t>
            </a:r>
            <a:endParaRPr lang="fr-FR" b="1" dirty="0">
              <a:solidFill>
                <a:srgbClr val="C00000"/>
              </a:solidFill>
            </a:endParaRPr>
          </a:p>
        </p:txBody>
      </p:sp>
      <p:pic>
        <p:nvPicPr>
          <p:cNvPr id="9" name="Picture 2" descr="C:\Users\gerald.leroy\Desktop\Maçonnerie\ZC_Ma6_Pose d'escalier Préfabriqué\Ressources photographiques ZC_Ma6\ZC_Ma6_P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187" y="2668625"/>
            <a:ext cx="2729645" cy="20474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gerald.leroy\Desktop\Maçonnerie\ZC_Ma6_Pose d'escalier Préfabriqué\Ressources photographiques ZC_Ma6\ZC_Ma6_P (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636912"/>
            <a:ext cx="2729645" cy="204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97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0" y="1500188"/>
            <a:ext cx="3602038" cy="571500"/>
          </a:xfrm>
          <a:prstGeom prst="rect">
            <a:avLst/>
          </a:prstGeom>
        </p:spPr>
        <p:txBody>
          <a:bodyPr/>
          <a:lstStyle/>
          <a:p>
            <a:endParaRPr lang="fr-FR" smtClean="0"/>
          </a:p>
          <a:p>
            <a:endParaRPr lang="fr-FR" smtClean="0"/>
          </a:p>
          <a:p>
            <a:endParaRPr lang="fr-FR" smtClean="0"/>
          </a:p>
          <a:p>
            <a:endParaRPr lang="fr-FR" smtClean="0"/>
          </a:p>
          <a:p>
            <a:endParaRPr lang="fr-FR" smtClean="0"/>
          </a:p>
          <a:p>
            <a:endParaRPr lang="fr-FR" dirty="0"/>
          </a:p>
        </p:txBody>
      </p:sp>
      <p:sp>
        <p:nvSpPr>
          <p:cNvPr id="9" name="Espace réservé du texte 8"/>
          <p:cNvSpPr>
            <a:spLocks noGrp="1"/>
          </p:cNvSpPr>
          <p:nvPr>
            <p:ph type="body" sz="quarter" idx="4294967295"/>
          </p:nvPr>
        </p:nvSpPr>
        <p:spPr>
          <a:xfrm>
            <a:off x="165676" y="1268761"/>
            <a:ext cx="4046284" cy="720080"/>
          </a:xfrm>
          <a:prstGeom prst="rect">
            <a:avLst/>
          </a:prstGeom>
        </p:spPr>
        <p:txBody>
          <a:bodyPr/>
          <a:lstStyle/>
          <a:p>
            <a:pPr marL="0" indent="0">
              <a:buNone/>
            </a:pPr>
            <a:r>
              <a:rPr lang="fr-FR" sz="1600" b="1" dirty="0" smtClean="0">
                <a:solidFill>
                  <a:srgbClr val="C00000"/>
                </a:solidFill>
              </a:rPr>
              <a:t>1. Dépose des protections collectives et préparation des calages</a:t>
            </a:r>
            <a:endParaRPr lang="fr-FR" sz="1600" dirty="0" smtClean="0">
              <a:solidFill>
                <a:srgbClr val="C00000"/>
              </a:solidFill>
            </a:endParaRPr>
          </a:p>
        </p:txBody>
      </p:sp>
      <p:sp>
        <p:nvSpPr>
          <p:cNvPr id="6" name="Espace réservé du texte 8"/>
          <p:cNvSpPr txBox="1">
            <a:spLocks/>
          </p:cNvSpPr>
          <p:nvPr/>
        </p:nvSpPr>
        <p:spPr>
          <a:xfrm>
            <a:off x="4067944" y="1628800"/>
            <a:ext cx="4896544" cy="4680520"/>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1400" dirty="0" smtClean="0"/>
              <a:t>Milieu :</a:t>
            </a:r>
          </a:p>
          <a:p>
            <a:pPr marL="0" indent="0"/>
            <a:r>
              <a:rPr lang="fr-FR" sz="1400" dirty="0" smtClean="0">
                <a:solidFill>
                  <a:srgbClr val="FF0000"/>
                </a:solidFill>
              </a:rPr>
              <a:t>En hauteur</a:t>
            </a:r>
            <a:r>
              <a:rPr lang="fr-FR" sz="1400" dirty="0" smtClean="0"/>
              <a:t>, dans une trémie d’escalier, </a:t>
            </a:r>
            <a:r>
              <a:rPr lang="fr-FR" sz="1400" dirty="0" smtClean="0">
                <a:solidFill>
                  <a:srgbClr val="FF0000"/>
                </a:solidFill>
              </a:rPr>
              <a:t>vibrations</a:t>
            </a:r>
            <a:r>
              <a:rPr lang="fr-FR" sz="1400" dirty="0">
                <a:solidFill>
                  <a:srgbClr val="FF0000"/>
                </a:solidFill>
              </a:rPr>
              <a:t>, bruit</a:t>
            </a:r>
            <a:endParaRPr lang="fr-FR" sz="1400" dirty="0" smtClean="0"/>
          </a:p>
          <a:p>
            <a:pPr marL="0" indent="0"/>
            <a:endParaRPr lang="fr-FR" sz="1400" dirty="0"/>
          </a:p>
          <a:p>
            <a:pPr marL="0" indent="0"/>
            <a:r>
              <a:rPr lang="fr-FR" sz="1400" u="sng" dirty="0" smtClean="0"/>
              <a:t>Matériel :</a:t>
            </a:r>
          </a:p>
          <a:p>
            <a:pPr marL="0" indent="0"/>
            <a:r>
              <a:rPr lang="fr-FR" sz="1400" dirty="0" smtClean="0"/>
              <a:t>Etais, perceuse sans fil (</a:t>
            </a:r>
            <a:r>
              <a:rPr lang="fr-FR" sz="1400" dirty="0" smtClean="0">
                <a:solidFill>
                  <a:srgbClr val="FF0000"/>
                </a:solidFill>
              </a:rPr>
              <a:t>bruit, vibrations, poussières</a:t>
            </a:r>
            <a:r>
              <a:rPr lang="fr-FR" sz="1400" dirty="0" smtClean="0"/>
              <a:t>), potelets et lisses de Garde corps</a:t>
            </a:r>
          </a:p>
          <a:p>
            <a:pPr marL="0" indent="0"/>
            <a:endParaRPr lang="fr-FR" sz="1400" dirty="0" smtClean="0"/>
          </a:p>
          <a:p>
            <a:pPr marL="0" indent="0"/>
            <a:r>
              <a:rPr lang="fr-FR" sz="1400" u="sng" dirty="0" smtClean="0"/>
              <a:t>Matériaux :</a:t>
            </a:r>
          </a:p>
          <a:p>
            <a:pPr marL="0" indent="0"/>
            <a:r>
              <a:rPr lang="fr-FR" sz="1400" dirty="0" smtClean="0"/>
              <a:t>/</a:t>
            </a:r>
            <a:endParaRPr lang="fr-FR" sz="1400" dirty="0"/>
          </a:p>
          <a:p>
            <a:pPr marL="0" indent="0"/>
            <a:endParaRPr lang="fr-FR" sz="1400" dirty="0"/>
          </a:p>
          <a:p>
            <a:pPr marL="0" indent="0"/>
            <a:r>
              <a:rPr lang="fr-FR" sz="1400" u="sng" dirty="0" smtClean="0"/>
              <a:t>Main d’œuvre :</a:t>
            </a:r>
          </a:p>
          <a:p>
            <a:pPr marL="0" indent="0"/>
            <a:r>
              <a:rPr lang="fr-FR" sz="1400" dirty="0" smtClean="0">
                <a:solidFill>
                  <a:srgbClr val="FF0000"/>
                </a:solidFill>
              </a:rPr>
              <a:t>Manutention-manipulation de matériel-matériaux, Postures</a:t>
            </a:r>
          </a:p>
          <a:p>
            <a:pPr marL="0" indent="0"/>
            <a:endParaRPr lang="fr-FR" sz="1400" dirty="0"/>
          </a:p>
          <a:p>
            <a:pPr marL="0" indent="0"/>
            <a:r>
              <a:rPr lang="fr-FR" sz="1400" u="sng" dirty="0" smtClean="0"/>
              <a:t>Méthode :</a:t>
            </a:r>
          </a:p>
          <a:p>
            <a:pPr marL="0" indent="0"/>
            <a:r>
              <a:rPr lang="fr-FR" sz="1400" dirty="0" smtClean="0"/>
              <a:t>Deux étais sont disposés au sol selon les marques de cordeau traceur, la dalle inférieure est percée pour fixer les étais de maintien inférieurs. </a:t>
            </a:r>
            <a:r>
              <a:rPr lang="fr-FR" sz="1400" dirty="0" smtClean="0">
                <a:solidFill>
                  <a:srgbClr val="FF0000"/>
                </a:solidFill>
              </a:rPr>
              <a:t>Les gardes corps qui protégeaient la trémie sont déposés.</a:t>
            </a:r>
          </a:p>
          <a:p>
            <a:pPr marL="0" indent="0"/>
            <a:endParaRPr lang="fr-FR" sz="1600" dirty="0"/>
          </a:p>
          <a:p>
            <a:pPr marL="0" indent="0"/>
            <a:endParaRPr lang="fr-FR" sz="1600" dirty="0" smtClean="0"/>
          </a:p>
        </p:txBody>
      </p:sp>
      <p:pic>
        <p:nvPicPr>
          <p:cNvPr id="9218" name="Picture 2" descr="C:\Users\gerald.leroy\Desktop\Maçonnerie\ZC_Ma6_Pose d'escalier Préfabriqué\Ressources photographiques ZC_Ma6\ZC_Ma6_P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88840"/>
            <a:ext cx="2411498" cy="180880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gerald.leroy\Desktop\Maçonnerie\ZC_Ma6_Pose d'escalier Préfabriqué\Ressources photographiques ZC_Ma6\ZC_Ma6_P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926" y="3969060"/>
            <a:ext cx="1571794" cy="20962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gerald.leroy\Desktop\Maçonnerie\ZC_Ma6_Pose d'escalier Préfabriqué\Ressources photographiques ZC_Ma6\ZC_Ma6_P (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76" y="4588102"/>
            <a:ext cx="1969469" cy="147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3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0" y="1500188"/>
            <a:ext cx="9144000" cy="571500"/>
          </a:xfrm>
          <a:prstGeom prst="rect">
            <a:avLst/>
          </a:prstGeo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9" name="Espace réservé du texte 8"/>
          <p:cNvSpPr>
            <a:spLocks noGrp="1"/>
          </p:cNvSpPr>
          <p:nvPr>
            <p:ph type="body" sz="quarter" idx="4294967295"/>
          </p:nvPr>
        </p:nvSpPr>
        <p:spPr>
          <a:xfrm>
            <a:off x="179512" y="1125538"/>
            <a:ext cx="8964488" cy="801687"/>
          </a:xfrm>
          <a:prstGeom prst="rect">
            <a:avLst/>
          </a:prstGeom>
        </p:spPr>
        <p:txBody>
          <a:bodyPr/>
          <a:lstStyle/>
          <a:p>
            <a:pPr marL="0" indent="0">
              <a:buNone/>
            </a:pPr>
            <a:r>
              <a:rPr lang="fr-FR" sz="1600" b="1" dirty="0" smtClean="0">
                <a:solidFill>
                  <a:srgbClr val="C00000"/>
                </a:solidFill>
              </a:rPr>
              <a:t>2. Elingage de l’escalier</a:t>
            </a:r>
            <a:endParaRPr lang="fr-FR" sz="1600" dirty="0" smtClean="0">
              <a:solidFill>
                <a:srgbClr val="C00000"/>
              </a:solidFill>
            </a:endParaRPr>
          </a:p>
        </p:txBody>
      </p:sp>
      <p:sp>
        <p:nvSpPr>
          <p:cNvPr id="6" name="Espace réservé du texte 8"/>
          <p:cNvSpPr txBox="1">
            <a:spLocks/>
          </p:cNvSpPr>
          <p:nvPr/>
        </p:nvSpPr>
        <p:spPr>
          <a:xfrm>
            <a:off x="3923928" y="1628800"/>
            <a:ext cx="4824536" cy="4597221"/>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1600" u="sng" dirty="0" smtClean="0"/>
              <a:t>Milieu :</a:t>
            </a:r>
          </a:p>
          <a:p>
            <a:pPr marL="0" indent="0"/>
            <a:r>
              <a:rPr lang="fr-FR" sz="1600" dirty="0" smtClean="0"/>
              <a:t>Au sol</a:t>
            </a:r>
          </a:p>
          <a:p>
            <a:pPr marL="0" indent="0"/>
            <a:endParaRPr lang="fr-FR" sz="1600" dirty="0"/>
          </a:p>
          <a:p>
            <a:pPr marL="0" indent="0"/>
            <a:r>
              <a:rPr lang="fr-FR" sz="1600" u="sng" dirty="0" smtClean="0"/>
              <a:t>Matériel :</a:t>
            </a:r>
          </a:p>
          <a:p>
            <a:pPr marL="0" indent="0"/>
            <a:r>
              <a:rPr lang="fr-FR" sz="1600" dirty="0" smtClean="0"/>
              <a:t>Elingue 4 brins vérifiée et en adéquation, grue à tour.</a:t>
            </a:r>
          </a:p>
          <a:p>
            <a:pPr marL="0" indent="0"/>
            <a:endParaRPr lang="fr-FR" sz="1600" dirty="0"/>
          </a:p>
          <a:p>
            <a:pPr marL="0" indent="0"/>
            <a:r>
              <a:rPr lang="fr-FR" sz="1600" u="sng" dirty="0" smtClean="0"/>
              <a:t>Matériaux :</a:t>
            </a:r>
          </a:p>
          <a:p>
            <a:pPr marL="0" indent="0"/>
            <a:r>
              <a:rPr lang="fr-FR" sz="1600" dirty="0" smtClean="0"/>
              <a:t>Escalier préfabriqué avec points d’ancrage intégrés</a:t>
            </a:r>
          </a:p>
          <a:p>
            <a:pPr marL="0" indent="0"/>
            <a:endParaRPr lang="fr-FR" sz="1600" dirty="0"/>
          </a:p>
          <a:p>
            <a:pPr marL="0" indent="0"/>
            <a:r>
              <a:rPr lang="fr-FR" sz="1600" u="sng" dirty="0" smtClean="0"/>
              <a:t>Main d’œuvre :</a:t>
            </a:r>
          </a:p>
          <a:p>
            <a:pPr marL="0" indent="0"/>
            <a:r>
              <a:rPr lang="fr-FR" sz="1600" dirty="0" smtClean="0"/>
              <a:t>Conducteur de grue formé et autorisé, formation à l’élingage.</a:t>
            </a:r>
          </a:p>
          <a:p>
            <a:pPr marL="0" indent="0"/>
            <a:endParaRPr lang="fr-FR" sz="1600" dirty="0"/>
          </a:p>
          <a:p>
            <a:pPr marL="0" indent="0"/>
            <a:r>
              <a:rPr lang="fr-FR" sz="1600" u="sng" dirty="0" smtClean="0"/>
              <a:t>Méthode :</a:t>
            </a:r>
          </a:p>
          <a:p>
            <a:pPr marL="0" indent="0"/>
            <a:r>
              <a:rPr lang="fr-FR" sz="1600" dirty="0" smtClean="0"/>
              <a:t>Elingage au sol de l’escalier</a:t>
            </a:r>
            <a:endParaRPr lang="fr-FR" sz="1600" dirty="0"/>
          </a:p>
          <a:p>
            <a:pPr marL="0" indent="0"/>
            <a:endParaRPr lang="fr-FR" sz="1600" dirty="0" smtClean="0"/>
          </a:p>
        </p:txBody>
      </p:sp>
      <p:pic>
        <p:nvPicPr>
          <p:cNvPr id="10242" name="Picture 2" descr="C:\Users\gerald.leroy\Desktop\Maçonnerie\ZC_Ma6_Pose d'escalier Préfabriqué\Ressources photographiques ZC_Ma6\ZC_Ma6_P (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391" y="4581128"/>
            <a:ext cx="2601120" cy="195103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erald.leroy\Desktop\Maçonnerie\ZC_Ma6_Pose d'escalier Préfabriqué\Ressources photographiques ZC_Ma6\ZC_Ma6_P (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29" y="1916832"/>
            <a:ext cx="3061444" cy="229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5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179512" y="1341438"/>
            <a:ext cx="3384376" cy="863600"/>
          </a:xfrm>
          <a:prstGeom prst="rect">
            <a:avLst/>
          </a:prstGeom>
        </p:spPr>
        <p:txBody>
          <a:bodyPr/>
          <a:lstStyle/>
          <a:p>
            <a:pPr marL="0" indent="0">
              <a:buNone/>
            </a:pPr>
            <a:r>
              <a:rPr lang="fr-FR" sz="1600" b="1" dirty="0" smtClean="0">
                <a:solidFill>
                  <a:srgbClr val="C00000"/>
                </a:solidFill>
              </a:rPr>
              <a:t>3. Levage de l’escalier</a:t>
            </a:r>
          </a:p>
        </p:txBody>
      </p:sp>
      <p:sp>
        <p:nvSpPr>
          <p:cNvPr id="7" name="Espace réservé du texte 8"/>
          <p:cNvSpPr txBox="1">
            <a:spLocks/>
          </p:cNvSpPr>
          <p:nvPr/>
        </p:nvSpPr>
        <p:spPr>
          <a:xfrm>
            <a:off x="3779912" y="1484784"/>
            <a:ext cx="4968552" cy="4597221"/>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1600" u="sng" dirty="0" smtClean="0"/>
              <a:t>Milieu :</a:t>
            </a:r>
          </a:p>
          <a:p>
            <a:pPr marL="0" indent="0"/>
            <a:r>
              <a:rPr lang="fr-FR" sz="1600" dirty="0" smtClean="0"/>
              <a:t>En hauteur, </a:t>
            </a:r>
            <a:r>
              <a:rPr lang="fr-FR" sz="1600" dirty="0" smtClean="0">
                <a:solidFill>
                  <a:srgbClr val="FF0000"/>
                </a:solidFill>
              </a:rPr>
              <a:t>masse en mouvement</a:t>
            </a:r>
          </a:p>
          <a:p>
            <a:pPr marL="0" indent="0"/>
            <a:endParaRPr lang="fr-FR" sz="1600" dirty="0"/>
          </a:p>
          <a:p>
            <a:pPr marL="0" indent="0"/>
            <a:r>
              <a:rPr lang="fr-FR" sz="1600" u="sng" dirty="0" smtClean="0"/>
              <a:t>Matériel :</a:t>
            </a:r>
          </a:p>
          <a:p>
            <a:pPr marL="0" indent="0"/>
            <a:r>
              <a:rPr lang="fr-FR" sz="1600" dirty="0" smtClean="0"/>
              <a:t>Grue à tour, pige</a:t>
            </a:r>
          </a:p>
          <a:p>
            <a:pPr marL="0" indent="0"/>
            <a:endParaRPr lang="fr-FR" sz="1600" dirty="0"/>
          </a:p>
          <a:p>
            <a:pPr marL="0" indent="0"/>
            <a:r>
              <a:rPr lang="fr-FR" sz="1600" u="sng" dirty="0" smtClean="0"/>
              <a:t>Matériaux :</a:t>
            </a:r>
          </a:p>
          <a:p>
            <a:pPr marL="0" indent="0"/>
            <a:r>
              <a:rPr lang="fr-FR" sz="1600" dirty="0" smtClean="0"/>
              <a:t>Escalier préfabriqué avec </a:t>
            </a:r>
            <a:r>
              <a:rPr lang="fr-FR" sz="1600" dirty="0" smtClean="0">
                <a:solidFill>
                  <a:srgbClr val="FF0000"/>
                </a:solidFill>
              </a:rPr>
              <a:t>fers en attente </a:t>
            </a:r>
            <a:r>
              <a:rPr lang="fr-FR" sz="1600" dirty="0" smtClean="0"/>
              <a:t>en vue de son clavetage</a:t>
            </a:r>
          </a:p>
          <a:p>
            <a:pPr marL="0" indent="0"/>
            <a:endParaRPr lang="fr-FR" sz="1600" dirty="0"/>
          </a:p>
          <a:p>
            <a:pPr marL="0" indent="0"/>
            <a:r>
              <a:rPr lang="fr-FR" sz="1600" u="sng" dirty="0" smtClean="0"/>
              <a:t>Main d’œuvre :</a:t>
            </a:r>
          </a:p>
          <a:p>
            <a:pPr marL="0" indent="0"/>
            <a:r>
              <a:rPr lang="fr-FR" sz="1600" dirty="0" smtClean="0">
                <a:solidFill>
                  <a:srgbClr val="FF0000"/>
                </a:solidFill>
              </a:rPr>
              <a:t>Guidage de la charge</a:t>
            </a:r>
          </a:p>
          <a:p>
            <a:pPr marL="0" indent="0"/>
            <a:endParaRPr lang="fr-FR" sz="1600" dirty="0"/>
          </a:p>
          <a:p>
            <a:pPr marL="0" indent="0"/>
            <a:r>
              <a:rPr lang="fr-FR" sz="1600" u="sng" dirty="0" smtClean="0"/>
              <a:t>Méthode :</a:t>
            </a:r>
          </a:p>
          <a:p>
            <a:pPr marL="0" indent="0"/>
            <a:r>
              <a:rPr lang="fr-FR" sz="1600" dirty="0" smtClean="0"/>
              <a:t>Guidage de l’escalier à l’aide d’une pige puis guidage manuel jusqu’à sa mise en appui contre les dalles haute et basse.</a:t>
            </a:r>
          </a:p>
          <a:p>
            <a:pPr marL="0" indent="0"/>
            <a:endParaRPr lang="fr-FR" sz="1600" dirty="0"/>
          </a:p>
          <a:p>
            <a:pPr marL="0" indent="0"/>
            <a:endParaRPr lang="fr-FR" sz="1600" dirty="0" smtClean="0"/>
          </a:p>
        </p:txBody>
      </p:sp>
      <p:pic>
        <p:nvPicPr>
          <p:cNvPr id="11266" name="Picture 2" descr="C:\Users\gerald.leroy\Desktop\Maçonnerie\ZC_Ma6_Pose d'escalier Préfabriqué\Ressources photographiques ZC_Ma6\ZC_Ma6_P (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88840"/>
            <a:ext cx="2808312" cy="210644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gerald.leroy\Desktop\Maçonnerie\ZC_Ma6_Pose d'escalier Préfabriqué\Ressources photographiques ZC_Ma6\ZC_Ma6_P (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27" y="4293096"/>
            <a:ext cx="2721313" cy="204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38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4294967295"/>
          </p:nvPr>
        </p:nvSpPr>
        <p:spPr>
          <a:xfrm>
            <a:off x="251519" y="1124744"/>
            <a:ext cx="3672409" cy="647700"/>
          </a:xfrm>
          <a:prstGeom prst="rect">
            <a:avLst/>
          </a:prstGeom>
        </p:spPr>
        <p:txBody>
          <a:bodyPr/>
          <a:lstStyle/>
          <a:p>
            <a:pPr marL="0" indent="0">
              <a:buNone/>
            </a:pPr>
            <a:r>
              <a:rPr lang="fr-FR" sz="1600" b="1" dirty="0" smtClean="0">
                <a:solidFill>
                  <a:srgbClr val="C00000"/>
                </a:solidFill>
              </a:rPr>
              <a:t>4. Ripage et calage de l’escalier</a:t>
            </a:r>
          </a:p>
        </p:txBody>
      </p:sp>
      <p:sp>
        <p:nvSpPr>
          <p:cNvPr id="5" name="Espace réservé du texte 8"/>
          <p:cNvSpPr txBox="1">
            <a:spLocks/>
          </p:cNvSpPr>
          <p:nvPr/>
        </p:nvSpPr>
        <p:spPr>
          <a:xfrm>
            <a:off x="4601378" y="1412776"/>
            <a:ext cx="4147086" cy="4597221"/>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1400" u="sng" dirty="0" smtClean="0"/>
              <a:t>Milieu :</a:t>
            </a:r>
          </a:p>
          <a:p>
            <a:pPr marL="0" indent="0"/>
            <a:r>
              <a:rPr lang="fr-FR" sz="1400" dirty="0" smtClean="0"/>
              <a:t>Dans la trémie</a:t>
            </a:r>
          </a:p>
          <a:p>
            <a:pPr marL="0" indent="0"/>
            <a:endParaRPr lang="fr-FR" sz="1400" dirty="0"/>
          </a:p>
          <a:p>
            <a:pPr marL="0" indent="0"/>
            <a:r>
              <a:rPr lang="fr-FR" sz="1400" u="sng" dirty="0" smtClean="0"/>
              <a:t>Matériel :</a:t>
            </a:r>
          </a:p>
          <a:p>
            <a:pPr marL="0" indent="0"/>
            <a:r>
              <a:rPr lang="fr-FR" sz="1400" dirty="0" smtClean="0"/>
              <a:t>Barre à mine, étais à </a:t>
            </a:r>
            <a:r>
              <a:rPr lang="fr-FR" sz="1400" dirty="0" smtClean="0">
                <a:solidFill>
                  <a:srgbClr val="FF0000"/>
                </a:solidFill>
              </a:rPr>
              <a:t>l’horizontal</a:t>
            </a:r>
          </a:p>
          <a:p>
            <a:pPr marL="0" indent="0"/>
            <a:endParaRPr lang="fr-FR" sz="1400" dirty="0"/>
          </a:p>
          <a:p>
            <a:pPr marL="0" indent="0"/>
            <a:r>
              <a:rPr lang="fr-FR" sz="1400" u="sng" dirty="0" smtClean="0"/>
              <a:t>Matériaux :</a:t>
            </a:r>
          </a:p>
          <a:p>
            <a:pPr marL="0" indent="0"/>
            <a:r>
              <a:rPr lang="fr-FR" sz="1400" dirty="0" smtClean="0"/>
              <a:t>/</a:t>
            </a:r>
          </a:p>
          <a:p>
            <a:pPr marL="0" indent="0"/>
            <a:endParaRPr lang="fr-FR" sz="1400" dirty="0"/>
          </a:p>
          <a:p>
            <a:pPr marL="0" indent="0"/>
            <a:r>
              <a:rPr lang="fr-FR" sz="1400" u="sng" dirty="0" smtClean="0"/>
              <a:t>Main d’œuvre :</a:t>
            </a:r>
          </a:p>
          <a:p>
            <a:pPr marL="0" indent="0"/>
            <a:r>
              <a:rPr lang="fr-FR" sz="1400" dirty="0">
                <a:solidFill>
                  <a:srgbClr val="FF0000"/>
                </a:solidFill>
              </a:rPr>
              <a:t>Postures, manutention-manipulation de matériel-matériaux</a:t>
            </a:r>
          </a:p>
          <a:p>
            <a:pPr marL="0" indent="0"/>
            <a:endParaRPr lang="fr-FR" sz="1400" dirty="0"/>
          </a:p>
          <a:p>
            <a:pPr marL="0" indent="0"/>
            <a:r>
              <a:rPr lang="fr-FR" sz="1400" u="sng" dirty="0" smtClean="0"/>
              <a:t>Méthode :</a:t>
            </a:r>
          </a:p>
          <a:p>
            <a:pPr marL="0" indent="0"/>
            <a:r>
              <a:rPr lang="fr-FR" sz="1400" dirty="0" smtClean="0"/>
              <a:t>Ripage  de l’escalier jusqu’à sa position définitive.</a:t>
            </a:r>
          </a:p>
          <a:p>
            <a:pPr marL="0" indent="0"/>
            <a:r>
              <a:rPr lang="fr-FR" sz="1400" dirty="0" smtClean="0"/>
              <a:t>Maintien de l’escalier en tension par la grue pendant toute l’opération de calage</a:t>
            </a:r>
          </a:p>
          <a:p>
            <a:pPr marL="0" indent="0"/>
            <a:r>
              <a:rPr lang="fr-FR" sz="1400" dirty="0" smtClean="0"/>
              <a:t>Serrage contre le mur à l’aide d’un étai</a:t>
            </a:r>
          </a:p>
          <a:p>
            <a:pPr marL="0" indent="0"/>
            <a:r>
              <a:rPr lang="fr-FR" sz="1400" dirty="0" smtClean="0"/>
              <a:t>Fixation des étais inférieurs</a:t>
            </a:r>
            <a:endParaRPr lang="fr-FR" sz="1400" dirty="0"/>
          </a:p>
          <a:p>
            <a:pPr marL="0" indent="0"/>
            <a:endParaRPr lang="fr-FR" sz="1600" dirty="0" smtClean="0"/>
          </a:p>
        </p:txBody>
      </p:sp>
      <p:pic>
        <p:nvPicPr>
          <p:cNvPr id="12290" name="Picture 2" descr="C:\Users\gerald.leroy\Desktop\Maçonnerie\ZC_Ma6_Pose d'escalier Préfabriqué\Ressources photographiques ZC_Ma6\ZC_Ma6_P (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25" y="4653136"/>
            <a:ext cx="2313115" cy="173501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gerald.leroy\Desktop\Maçonnerie\ZC_Ma6_Pose d'escalier Préfabriqué\Ressources photographiques ZC_Ma6\ZC_Ma6_P (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25" y="1821905"/>
            <a:ext cx="2601120" cy="19510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gerald.leroy\Desktop\Maçonnerie\ZC_Ma6_Pose d'escalier Préfabriqué\Ressources photographiques ZC_Ma6\ZC_Ma6_P (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2414" y="3853879"/>
            <a:ext cx="1900187" cy="253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21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nvSpPr>
        <p:spPr>
          <a:xfrm>
            <a:off x="683568" y="980728"/>
            <a:ext cx="7772400" cy="540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u="sng" dirty="0" smtClean="0"/>
              <a:t>Information Importante</a:t>
            </a:r>
            <a:r>
              <a:rPr lang="fr-FR" sz="2000" dirty="0" smtClean="0"/>
              <a:t/>
            </a:r>
            <a:br>
              <a:rPr lang="fr-FR" sz="2000" dirty="0" smtClean="0"/>
            </a:br>
            <a:r>
              <a:rPr lang="fr-FR" sz="2000" dirty="0"/>
              <a:t/>
            </a:r>
            <a:br>
              <a:rPr lang="fr-FR" sz="2000" dirty="0"/>
            </a:br>
            <a:r>
              <a:rPr lang="fr-FR" sz="2000" dirty="0" smtClean="0"/>
              <a:t>Ce support accompagne une série de photographies de chantier. Il est destiné à une exploitation pédagogique et a pour objectif la formation des jeunes à l’identification des situations dangereuses et à la mise en œuvre de mesures de prévention appropriées.</a:t>
            </a:r>
            <a:br>
              <a:rPr lang="fr-FR" sz="2000" dirty="0" smtClean="0"/>
            </a:br>
            <a:r>
              <a:rPr lang="fr-FR" sz="2000" dirty="0"/>
              <a:t/>
            </a:r>
            <a:br>
              <a:rPr lang="fr-FR" sz="2000" dirty="0"/>
            </a:br>
            <a:r>
              <a:rPr lang="fr-FR" sz="2000" dirty="0"/>
              <a:t>A</a:t>
            </a:r>
            <a:r>
              <a:rPr lang="fr-FR" sz="2000" dirty="0" smtClean="0"/>
              <a:t> cet effet, </a:t>
            </a:r>
            <a:r>
              <a:rPr lang="fr-FR" sz="2000" dirty="0"/>
              <a:t>c</a:t>
            </a:r>
            <a:r>
              <a:rPr lang="fr-FR" sz="2000" dirty="0" smtClean="0"/>
              <a:t>e document peut donc présenter des </a:t>
            </a:r>
            <a:r>
              <a:rPr lang="fr-FR" sz="2000" b="1" u="sng" dirty="0" smtClean="0"/>
              <a:t>situations à risques</a:t>
            </a:r>
            <a:r>
              <a:rPr lang="fr-FR" sz="2000" dirty="0" smtClean="0"/>
              <a:t> qui en aucun cas ne sont à reproduire sur un chantier.</a:t>
            </a:r>
            <a:br>
              <a:rPr lang="fr-FR" sz="2000" dirty="0" smtClean="0"/>
            </a:br>
            <a:r>
              <a:rPr lang="fr-FR" sz="2000" dirty="0"/>
              <a:t/>
            </a:r>
            <a:br>
              <a:rPr lang="fr-FR" sz="2000" dirty="0"/>
            </a:br>
            <a:r>
              <a:rPr lang="fr-FR" sz="2000" dirty="0"/>
              <a:t>N</a:t>
            </a:r>
            <a:r>
              <a:rPr lang="fr-FR" sz="2000" dirty="0" smtClean="0"/>
              <a:t>ous invitons les futurs utilisateurs à la vigilance dans l’exploitation de ces ressources dans un autre cadre que celui pour lequel elles ont été prévues. En cas de doute, merci de vous reporter aux publications OPPBTP ou de contacter un Conseiller en Prévention de notre organisme.</a:t>
            </a:r>
            <a:br>
              <a:rPr lang="fr-FR" sz="2000" dirty="0" smtClean="0"/>
            </a:br>
            <a:r>
              <a:rPr lang="fr-FR" sz="2000" dirty="0" smtClean="0"/>
              <a:t/>
            </a:r>
            <a:br>
              <a:rPr lang="fr-FR" sz="2000" dirty="0" smtClean="0"/>
            </a:br>
            <a:r>
              <a:rPr lang="fr-FR" sz="2000" dirty="0" smtClean="0"/>
              <a:t>                             				L’OPPBTP</a:t>
            </a:r>
            <a:endParaRPr lang="fr-FR" sz="2000" dirty="0"/>
          </a:p>
        </p:txBody>
      </p:sp>
    </p:spTree>
    <p:extLst>
      <p:ext uri="{BB962C8B-B14F-4D97-AF65-F5344CB8AC3E}">
        <p14:creationId xmlns:p14="http://schemas.microsoft.com/office/powerpoint/2010/main" val="835919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4294967295"/>
          </p:nvPr>
        </p:nvSpPr>
        <p:spPr>
          <a:xfrm>
            <a:off x="251520" y="1125538"/>
            <a:ext cx="3456384" cy="1079326"/>
          </a:xfrm>
          <a:prstGeom prst="rect">
            <a:avLst/>
          </a:prstGeom>
        </p:spPr>
        <p:txBody>
          <a:bodyPr/>
          <a:lstStyle/>
          <a:p>
            <a:pPr marL="0" indent="0">
              <a:buNone/>
            </a:pPr>
            <a:r>
              <a:rPr lang="fr-FR" sz="1600" b="1" dirty="0" smtClean="0">
                <a:solidFill>
                  <a:srgbClr val="C00000"/>
                </a:solidFill>
              </a:rPr>
              <a:t>5. Installation des protections collectives</a:t>
            </a:r>
          </a:p>
        </p:txBody>
      </p:sp>
      <p:sp>
        <p:nvSpPr>
          <p:cNvPr id="5" name="Espace réservé du texte 8"/>
          <p:cNvSpPr txBox="1">
            <a:spLocks/>
          </p:cNvSpPr>
          <p:nvPr/>
        </p:nvSpPr>
        <p:spPr>
          <a:xfrm>
            <a:off x="4283968" y="1484784"/>
            <a:ext cx="4464496" cy="4824536"/>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1600" u="sng" dirty="0" smtClean="0"/>
              <a:t>Milieu :</a:t>
            </a:r>
          </a:p>
          <a:p>
            <a:pPr marL="0" indent="0"/>
            <a:r>
              <a:rPr lang="fr-FR" sz="1600" dirty="0" smtClean="0">
                <a:solidFill>
                  <a:srgbClr val="FF0000"/>
                </a:solidFill>
              </a:rPr>
              <a:t>En hauteur, en équilibre au sommet d’un voile béton</a:t>
            </a:r>
            <a:endParaRPr lang="fr-FR" sz="1600" dirty="0">
              <a:solidFill>
                <a:srgbClr val="FF0000"/>
              </a:solidFill>
            </a:endParaRPr>
          </a:p>
          <a:p>
            <a:pPr marL="0" indent="0"/>
            <a:endParaRPr lang="fr-FR" sz="1600" dirty="0" smtClean="0"/>
          </a:p>
          <a:p>
            <a:pPr marL="0" indent="0"/>
            <a:r>
              <a:rPr lang="fr-FR" sz="1600" u="sng" dirty="0" smtClean="0"/>
              <a:t>Matériel :</a:t>
            </a:r>
          </a:p>
          <a:p>
            <a:pPr marL="0" indent="0"/>
            <a:r>
              <a:rPr lang="fr-FR" sz="1600" dirty="0" smtClean="0"/>
              <a:t>Potelets et lisses de garde-corps</a:t>
            </a:r>
          </a:p>
          <a:p>
            <a:pPr marL="0" indent="0"/>
            <a:endParaRPr lang="fr-FR" sz="1600" dirty="0"/>
          </a:p>
          <a:p>
            <a:pPr marL="0" indent="0"/>
            <a:r>
              <a:rPr lang="fr-FR" sz="1600" u="sng" dirty="0" smtClean="0"/>
              <a:t>Matériaux :</a:t>
            </a:r>
          </a:p>
          <a:p>
            <a:pPr marL="0" indent="0"/>
            <a:r>
              <a:rPr lang="fr-FR" sz="1600" dirty="0" smtClean="0"/>
              <a:t>Fers d’escalier laissés </a:t>
            </a:r>
            <a:r>
              <a:rPr lang="fr-FR" sz="1600" dirty="0" smtClean="0">
                <a:solidFill>
                  <a:srgbClr val="FF0000"/>
                </a:solidFill>
              </a:rPr>
              <a:t>saillants en attente</a:t>
            </a:r>
          </a:p>
          <a:p>
            <a:pPr marL="0" indent="0"/>
            <a:endParaRPr lang="fr-FR" sz="1600" dirty="0"/>
          </a:p>
          <a:p>
            <a:pPr marL="0" indent="0"/>
            <a:r>
              <a:rPr lang="fr-FR" sz="1600" u="sng" dirty="0" smtClean="0"/>
              <a:t>Main d’œuvre :</a:t>
            </a:r>
          </a:p>
          <a:p>
            <a:pPr marL="0" indent="0"/>
            <a:r>
              <a:rPr lang="fr-FR" sz="1600" dirty="0" smtClean="0">
                <a:solidFill>
                  <a:srgbClr val="FF0000"/>
                </a:solidFill>
              </a:rPr>
              <a:t>Postures, manutention-manipulation de matériel-matériaux</a:t>
            </a:r>
            <a:endParaRPr lang="fr-FR" sz="1600" dirty="0">
              <a:solidFill>
                <a:srgbClr val="FF0000"/>
              </a:solidFill>
            </a:endParaRPr>
          </a:p>
          <a:p>
            <a:pPr marL="0" indent="0"/>
            <a:endParaRPr lang="fr-FR" sz="1600" dirty="0" smtClean="0"/>
          </a:p>
          <a:p>
            <a:pPr marL="0" indent="0"/>
            <a:r>
              <a:rPr lang="fr-FR" sz="1600" u="sng" dirty="0" smtClean="0"/>
              <a:t>Méthode :</a:t>
            </a:r>
          </a:p>
          <a:p>
            <a:pPr marL="0" indent="0"/>
            <a:r>
              <a:rPr lang="fr-FR" sz="1600" dirty="0" smtClean="0"/>
              <a:t>Fixation des supports sur la poutre de coffrage, installation des potelets et des lisses. </a:t>
            </a:r>
          </a:p>
          <a:p>
            <a:pPr marL="0" indent="0"/>
            <a:endParaRPr lang="fr-FR" sz="1600" dirty="0"/>
          </a:p>
          <a:p>
            <a:pPr marL="0" indent="0"/>
            <a:endParaRPr lang="fr-FR" sz="1600" dirty="0" smtClean="0"/>
          </a:p>
        </p:txBody>
      </p:sp>
      <p:pic>
        <p:nvPicPr>
          <p:cNvPr id="13314" name="Picture 2" descr="C:\Users\gerald.leroy\Desktop\Maçonnerie\ZC_Ma6_Pose d'escalier Préfabriqué\Ressources photographiques ZC_Ma6\ZC_Ma6_P (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81962"/>
            <a:ext cx="2589000" cy="194194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gerald.leroy\Desktop\Maçonnerie\ZC_Ma6_Pose d'escalier Préfabriqué\Ressources photographiques ZC_Ma6\ZC_Ma6_P (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32" y="4149080"/>
            <a:ext cx="2601120" cy="195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4294967295"/>
          </p:nvPr>
        </p:nvSpPr>
        <p:spPr>
          <a:xfrm>
            <a:off x="323528" y="1124744"/>
            <a:ext cx="8424936" cy="4896544"/>
          </a:xfrm>
          <a:prstGeom prst="rect">
            <a:avLst/>
          </a:prstGeom>
        </p:spPr>
        <p:txBody>
          <a:bodyPr/>
          <a:lstStyle/>
          <a:p>
            <a:r>
              <a:rPr lang="fr-FR" sz="1600" dirty="0">
                <a:latin typeface="+mn-lt"/>
              </a:rPr>
              <a:t>Chantier: Construction de </a:t>
            </a:r>
            <a:r>
              <a:rPr lang="fr-FR" sz="1600" dirty="0" smtClean="0">
                <a:latin typeface="+mn-lt"/>
              </a:rPr>
              <a:t>bureaux.</a:t>
            </a:r>
          </a:p>
          <a:p>
            <a:pPr>
              <a:buFont typeface="Arial" pitchFamily="34" charset="0"/>
              <a:buChar char="•"/>
            </a:pPr>
            <a:r>
              <a:rPr lang="fr-FR" sz="1600" dirty="0" smtClean="0">
                <a:latin typeface="+mn-lt"/>
              </a:rPr>
              <a:t>Travaux </a:t>
            </a:r>
            <a:r>
              <a:rPr lang="fr-FR" sz="1600" dirty="0">
                <a:latin typeface="+mn-lt"/>
              </a:rPr>
              <a:t>à réaliser: Gros </a:t>
            </a:r>
            <a:r>
              <a:rPr lang="fr-FR" sz="1600" dirty="0" smtClean="0">
                <a:latin typeface="+mn-lt"/>
              </a:rPr>
              <a:t>œuvre </a:t>
            </a:r>
            <a:r>
              <a:rPr lang="fr-FR" sz="1600" dirty="0">
                <a:latin typeface="+mn-lt"/>
              </a:rPr>
              <a:t>du </a:t>
            </a:r>
            <a:r>
              <a:rPr lang="fr-FR" sz="1600" dirty="0" smtClean="0">
                <a:latin typeface="+mn-lt"/>
              </a:rPr>
              <a:t>bâtiment.</a:t>
            </a:r>
          </a:p>
          <a:p>
            <a:pPr>
              <a:buFont typeface="Arial" pitchFamily="34" charset="0"/>
              <a:buChar char="•"/>
            </a:pPr>
            <a:endParaRPr lang="fr-FR" sz="1600" dirty="0" smtClean="0">
              <a:latin typeface="+mn-lt"/>
            </a:endParaRPr>
          </a:p>
          <a:p>
            <a:pPr>
              <a:buFont typeface="Arial" pitchFamily="34" charset="0"/>
              <a:buChar char="•"/>
            </a:pPr>
            <a:r>
              <a:rPr lang="fr-FR" sz="1600" dirty="0" smtClean="0">
                <a:latin typeface="+mn-lt"/>
              </a:rPr>
              <a:t>Situation </a:t>
            </a:r>
            <a:r>
              <a:rPr lang="fr-FR" sz="1600" dirty="0">
                <a:latin typeface="+mn-lt"/>
              </a:rPr>
              <a:t>dans le déroulement du chantier:</a:t>
            </a:r>
          </a:p>
          <a:p>
            <a:r>
              <a:rPr lang="fr-FR" sz="1600" dirty="0" smtClean="0">
                <a:latin typeface="+mn-lt"/>
              </a:rPr>
              <a:t>			Pose </a:t>
            </a:r>
            <a:r>
              <a:rPr lang="fr-FR" sz="1600" dirty="0">
                <a:latin typeface="+mn-lt"/>
              </a:rPr>
              <a:t>d’un </a:t>
            </a:r>
            <a:r>
              <a:rPr lang="fr-FR" sz="1600" dirty="0" smtClean="0">
                <a:latin typeface="+mn-lt"/>
              </a:rPr>
              <a:t>escalier </a:t>
            </a:r>
            <a:r>
              <a:rPr lang="fr-FR" sz="1600" dirty="0">
                <a:latin typeface="+mn-lt"/>
              </a:rPr>
              <a:t>préfabriqué au R+7</a:t>
            </a:r>
            <a:r>
              <a:rPr lang="fr-FR" sz="1600" dirty="0" smtClean="0">
                <a:latin typeface="+mn-lt"/>
              </a:rPr>
              <a:t>.</a:t>
            </a:r>
          </a:p>
          <a:p>
            <a:endParaRPr lang="fr-FR" sz="1600" dirty="0">
              <a:latin typeface="+mn-lt"/>
            </a:endParaRPr>
          </a:p>
          <a:p>
            <a:pPr>
              <a:buFont typeface="Arial" pitchFamily="34" charset="0"/>
              <a:buChar char="•"/>
            </a:pPr>
            <a:r>
              <a:rPr lang="fr-FR" sz="1600" dirty="0" smtClean="0">
                <a:latin typeface="+mn-lt"/>
              </a:rPr>
              <a:t>Effectif </a:t>
            </a:r>
            <a:r>
              <a:rPr lang="fr-FR" sz="1600" dirty="0">
                <a:latin typeface="+mn-lt"/>
              </a:rPr>
              <a:t>du chantier: 14 </a:t>
            </a:r>
            <a:r>
              <a:rPr lang="fr-FR" sz="1600" dirty="0" smtClean="0">
                <a:latin typeface="+mn-lt"/>
              </a:rPr>
              <a:t>salariés</a:t>
            </a:r>
          </a:p>
          <a:p>
            <a:pPr>
              <a:buFont typeface="Arial" pitchFamily="34" charset="0"/>
              <a:buChar char="•"/>
            </a:pPr>
            <a:endParaRPr lang="fr-FR" sz="1600" dirty="0" smtClean="0">
              <a:latin typeface="+mn-lt"/>
            </a:endParaRPr>
          </a:p>
          <a:p>
            <a:pPr>
              <a:buFont typeface="Arial" pitchFamily="34" charset="0"/>
              <a:buChar char="•"/>
            </a:pPr>
            <a:r>
              <a:rPr lang="fr-FR" sz="1600" dirty="0" smtClean="0">
                <a:latin typeface="+mn-lt"/>
              </a:rPr>
              <a:t>Présence </a:t>
            </a:r>
            <a:r>
              <a:rPr lang="fr-FR" sz="1600" dirty="0">
                <a:latin typeface="+mn-lt"/>
              </a:rPr>
              <a:t>d’une base vie sur le chantier: vestiaire, réfectoire, </a:t>
            </a:r>
            <a:r>
              <a:rPr lang="fr-FR" sz="1600" dirty="0" smtClean="0">
                <a:latin typeface="+mn-lt"/>
              </a:rPr>
              <a:t>sanitaires, bureaux.</a:t>
            </a:r>
          </a:p>
          <a:p>
            <a:endParaRPr lang="fr-FR" sz="1600" dirty="0">
              <a:latin typeface="+mn-lt"/>
            </a:endParaRPr>
          </a:p>
          <a:p>
            <a:r>
              <a:rPr lang="fr-FR" sz="1600" dirty="0">
                <a:latin typeface="+mn-lt"/>
              </a:rPr>
              <a:t>• Environnement :</a:t>
            </a:r>
          </a:p>
          <a:p>
            <a:pPr lvl="1">
              <a:buFont typeface="Courier New" pitchFamily="49" charset="0"/>
              <a:buChar char="o"/>
            </a:pPr>
            <a:r>
              <a:rPr lang="fr-FR" sz="1600" dirty="0" smtClean="0"/>
              <a:t>Chantiers </a:t>
            </a:r>
            <a:r>
              <a:rPr lang="fr-FR" sz="1600" dirty="0"/>
              <a:t>clos dans l’enceinte d’un autre chantier de gros </a:t>
            </a:r>
            <a:r>
              <a:rPr lang="fr-FR" sz="1600" dirty="0" smtClean="0"/>
              <a:t>œuvre </a:t>
            </a:r>
            <a:r>
              <a:rPr lang="fr-FR" sz="1600" dirty="0"/>
              <a:t>en cours </a:t>
            </a:r>
            <a:r>
              <a:rPr lang="fr-FR" sz="1600" dirty="0" smtClean="0"/>
              <a:t>de finition.</a:t>
            </a:r>
          </a:p>
          <a:p>
            <a:pPr lvl="1">
              <a:buFont typeface="Courier New" pitchFamily="49" charset="0"/>
              <a:buChar char="o"/>
            </a:pPr>
            <a:r>
              <a:rPr lang="fr-FR" sz="1600" dirty="0" smtClean="0"/>
              <a:t>Voirie </a:t>
            </a:r>
            <a:r>
              <a:rPr lang="fr-FR" sz="1600" dirty="0"/>
              <a:t>provisoire de </a:t>
            </a:r>
            <a:r>
              <a:rPr lang="fr-FR" sz="1600" dirty="0" smtClean="0"/>
              <a:t>chantier.</a:t>
            </a:r>
          </a:p>
          <a:p>
            <a:pPr lvl="1">
              <a:buFont typeface="Courier New" pitchFamily="49" charset="0"/>
              <a:buChar char="o"/>
            </a:pPr>
            <a:r>
              <a:rPr lang="fr-FR" sz="1600" dirty="0" smtClean="0"/>
              <a:t>Le </a:t>
            </a:r>
            <a:r>
              <a:rPr lang="fr-FR" sz="1600" dirty="0"/>
              <a:t>chantier se situe dans le périmètre d’une zone commerciale importante.</a:t>
            </a:r>
            <a:endParaRPr lang="fr-FR" sz="1800" b="1" dirty="0" smtClean="0"/>
          </a:p>
        </p:txBody>
      </p:sp>
    </p:spTree>
    <p:extLst>
      <p:ext uri="{BB962C8B-B14F-4D97-AF65-F5344CB8AC3E}">
        <p14:creationId xmlns:p14="http://schemas.microsoft.com/office/powerpoint/2010/main" val="79960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3888" y="1700808"/>
            <a:ext cx="2088232" cy="680070"/>
          </a:xfrm>
        </p:spPr>
        <p:txBody>
          <a:bodyPr/>
          <a:lstStyle/>
          <a:p>
            <a:pPr algn="ctr"/>
            <a:r>
              <a:rPr lang="fr-FR" dirty="0" smtClean="0"/>
              <a:t>Présentation du chantier</a:t>
            </a:r>
            <a:br>
              <a:rPr lang="fr-FR" dirty="0" smtClean="0"/>
            </a:br>
            <a:endParaRPr lang="fr-FR" dirty="0"/>
          </a:p>
        </p:txBody>
      </p:sp>
      <p:pic>
        <p:nvPicPr>
          <p:cNvPr id="2050" name="Picture 2" descr="C:\Users\gerald.leroy\Desktop\Maçonnerie\ZC_Ma6_Pose d'escalier Préfabriqué\Ressources photographiques ZC_Ma6\ZC_Ma6_P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765" y="3694629"/>
            <a:ext cx="1983209" cy="26449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erald.leroy\Desktop\Maçonnerie\ZC_Ma6_Pose d'escalier Préfabriqué\Ressources photographiques ZC_Ma6\ZC_Ma6_P (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9752" y="1052736"/>
            <a:ext cx="1882444" cy="25106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erald.leroy\Desktop\Maçonnerie\ZC_Ma6_Pose d'escalier Préfabriqué\Ressources photographiques ZC_Ma6\ZC_Ma6_P (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340" y="1233973"/>
            <a:ext cx="3104679" cy="232874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erald.leroy\Desktop\Maçonnerie\ZC_Ma6_Pose d'escalier Préfabriqué\Ressources photographiques ZC_Ma6\ZC_Ma6_P (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742116"/>
            <a:ext cx="3498429" cy="262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1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124744"/>
            <a:ext cx="6143668" cy="428628"/>
          </a:xfrm>
        </p:spPr>
        <p:txBody>
          <a:bodyPr/>
          <a:lstStyle/>
          <a:p>
            <a:pPr algn="ctr"/>
            <a:r>
              <a:rPr lang="fr-FR" sz="2000" b="1" dirty="0" smtClean="0">
                <a:solidFill>
                  <a:srgbClr val="C00000"/>
                </a:solidFill>
              </a:rPr>
              <a:t>Présentation  de l’entreprise</a:t>
            </a:r>
            <a:endParaRPr lang="fr-FR" sz="2000" b="1" dirty="0">
              <a:solidFill>
                <a:srgbClr val="C00000"/>
              </a:solidFill>
            </a:endParaRPr>
          </a:p>
        </p:txBody>
      </p:sp>
      <p:sp>
        <p:nvSpPr>
          <p:cNvPr id="3" name="Espace réservé du texte 2"/>
          <p:cNvSpPr>
            <a:spLocks noGrp="1"/>
          </p:cNvSpPr>
          <p:nvPr>
            <p:ph type="body" sz="quarter" idx="4294967295"/>
          </p:nvPr>
        </p:nvSpPr>
        <p:spPr>
          <a:xfrm>
            <a:off x="539552" y="1556792"/>
            <a:ext cx="8064896" cy="4824536"/>
          </a:xfrm>
          <a:prstGeom prst="rect">
            <a:avLst/>
          </a:prstGeom>
        </p:spPr>
        <p:txBody>
          <a:bodyPr/>
          <a:lstStyle/>
          <a:p>
            <a:r>
              <a:rPr lang="fr-FR" sz="1800" dirty="0"/>
              <a:t>Entreprise nationale (1002 salariés) ayant une agence bâtiment dans </a:t>
            </a:r>
            <a:r>
              <a:rPr lang="fr-FR" sz="1800" dirty="0" smtClean="0"/>
              <a:t>le secteur du chantier</a:t>
            </a:r>
          </a:p>
          <a:p>
            <a:endParaRPr lang="fr-FR" sz="1800" dirty="0" smtClean="0"/>
          </a:p>
          <a:p>
            <a:r>
              <a:rPr lang="fr-FR" sz="1800" dirty="0" smtClean="0"/>
              <a:t>Effectif </a:t>
            </a:r>
            <a:r>
              <a:rPr lang="fr-FR" sz="1800" dirty="0"/>
              <a:t>de l’agence: 99 </a:t>
            </a:r>
            <a:r>
              <a:rPr lang="fr-FR" sz="1800" dirty="0" smtClean="0"/>
              <a:t>salariés</a:t>
            </a:r>
          </a:p>
          <a:p>
            <a:endParaRPr lang="fr-FR" sz="1800" dirty="0" smtClean="0"/>
          </a:p>
          <a:p>
            <a:r>
              <a:rPr lang="fr-FR" sz="1800" dirty="0" smtClean="0"/>
              <a:t>L’entreprise </a:t>
            </a:r>
            <a:r>
              <a:rPr lang="fr-FR" sz="1800" dirty="0"/>
              <a:t>forme régulièrement des apprentis.</a:t>
            </a:r>
          </a:p>
          <a:p>
            <a:r>
              <a:rPr lang="fr-FR" sz="1800" dirty="0" smtClean="0"/>
              <a:t>Composition </a:t>
            </a:r>
            <a:r>
              <a:rPr lang="fr-FR" sz="1800" dirty="0"/>
              <a:t>habituelle des équipes: chef de chantier / chef d’équipe /</a:t>
            </a:r>
          </a:p>
          <a:p>
            <a:r>
              <a:rPr lang="fr-FR" sz="1800" dirty="0"/>
              <a:t>compagnons / apprentis.</a:t>
            </a:r>
          </a:p>
          <a:p>
            <a:endParaRPr lang="fr-FR" sz="1800" dirty="0" smtClean="0"/>
          </a:p>
          <a:p>
            <a:r>
              <a:rPr lang="fr-FR" sz="1800" dirty="0" smtClean="0"/>
              <a:t>L’Accueil est formalisé </a:t>
            </a:r>
            <a:r>
              <a:rPr lang="fr-FR" sz="1800" dirty="0"/>
              <a:t>par une </a:t>
            </a:r>
            <a:r>
              <a:rPr lang="fr-FR" sz="1800" dirty="0" smtClean="0"/>
              <a:t>procédure</a:t>
            </a:r>
          </a:p>
          <a:p>
            <a:endParaRPr lang="fr-FR" sz="1800" dirty="0" smtClean="0"/>
          </a:p>
          <a:p>
            <a:r>
              <a:rPr lang="fr-FR" sz="1800" dirty="0" smtClean="0"/>
              <a:t>3 personnes </a:t>
            </a:r>
            <a:r>
              <a:rPr lang="fr-FR" sz="1800" dirty="0"/>
              <a:t>constituent l’équipe observée sur les 14 présents sur le chantier.</a:t>
            </a:r>
          </a:p>
          <a:p>
            <a:r>
              <a:rPr lang="fr-FR" sz="1800" dirty="0"/>
              <a:t>Les chefs de chantiers sont des professionnels ayant une longue expérience.</a:t>
            </a:r>
          </a:p>
          <a:p>
            <a:r>
              <a:rPr lang="fr-FR" sz="1800" dirty="0"/>
              <a:t>L’équipe est constituée de personnes de tous âges et de tous niveaux</a:t>
            </a:r>
            <a:endParaRPr lang="fr-FR" sz="1700" b="1" dirty="0" smtClean="0"/>
          </a:p>
        </p:txBody>
      </p:sp>
    </p:spTree>
    <p:extLst>
      <p:ext uri="{BB962C8B-B14F-4D97-AF65-F5344CB8AC3E}">
        <p14:creationId xmlns:p14="http://schemas.microsoft.com/office/powerpoint/2010/main" val="1443208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827584" y="1268760"/>
            <a:ext cx="3960440" cy="4286250"/>
          </a:xfrm>
          <a:prstGeom prst="rect">
            <a:avLst/>
          </a:prstGeom>
        </p:spPr>
        <p:txBody>
          <a:bodyPr numCol="1"/>
          <a:lstStyle/>
          <a:p>
            <a:endParaRPr lang="fr-FR" dirty="0" smtClean="0"/>
          </a:p>
          <a:p>
            <a:r>
              <a:rPr lang="fr-FR" b="1" dirty="0" smtClean="0"/>
              <a:t>Ce </a:t>
            </a:r>
            <a:r>
              <a:rPr lang="fr-FR" b="1" dirty="0"/>
              <a:t>qui s’est passé avant</a:t>
            </a:r>
          </a:p>
          <a:p>
            <a:r>
              <a:rPr lang="fr-FR" b="1" dirty="0" smtClean="0"/>
              <a:t>l’intervention</a:t>
            </a:r>
          </a:p>
          <a:p>
            <a:endParaRPr lang="fr-FR" b="1" dirty="0"/>
          </a:p>
          <a:p>
            <a:r>
              <a:rPr lang="fr-FR" dirty="0" smtClean="0"/>
              <a:t>-     L’escalier </a:t>
            </a:r>
            <a:r>
              <a:rPr lang="fr-FR" dirty="0"/>
              <a:t>préfabriqué </a:t>
            </a:r>
            <a:r>
              <a:rPr lang="fr-FR" dirty="0" smtClean="0"/>
              <a:t>a </a:t>
            </a:r>
            <a:r>
              <a:rPr lang="fr-FR" dirty="0"/>
              <a:t>été stocké</a:t>
            </a:r>
          </a:p>
          <a:p>
            <a:pPr indent="17463"/>
            <a:r>
              <a:rPr lang="fr-FR" dirty="0"/>
              <a:t>dans l’emprise du chantier</a:t>
            </a:r>
            <a:r>
              <a:rPr lang="fr-FR" dirty="0" smtClean="0"/>
              <a:t>.</a:t>
            </a:r>
          </a:p>
          <a:p>
            <a:r>
              <a:rPr lang="fr-FR" dirty="0" smtClean="0"/>
              <a:t>-    Les </a:t>
            </a:r>
            <a:r>
              <a:rPr lang="fr-FR" dirty="0"/>
              <a:t>gardes corps périphériques de</a:t>
            </a:r>
          </a:p>
          <a:p>
            <a:pPr indent="17463"/>
            <a:r>
              <a:rPr lang="fr-FR" dirty="0"/>
              <a:t>la trémie ont été </a:t>
            </a:r>
            <a:r>
              <a:rPr lang="fr-FR" dirty="0" smtClean="0"/>
              <a:t>posés</a:t>
            </a:r>
          </a:p>
          <a:p>
            <a:pPr marL="360363" indent="-360363">
              <a:buFontTx/>
              <a:buChar char="-"/>
            </a:pPr>
            <a:r>
              <a:rPr lang="fr-FR" dirty="0" smtClean="0"/>
              <a:t>L’implantation </a:t>
            </a:r>
            <a:r>
              <a:rPr lang="fr-FR" dirty="0"/>
              <a:t>de la </a:t>
            </a:r>
            <a:r>
              <a:rPr lang="fr-FR" dirty="0" smtClean="0"/>
              <a:t>volée d’escalier </a:t>
            </a:r>
            <a:r>
              <a:rPr lang="fr-FR" dirty="0"/>
              <a:t>est réalisé</a:t>
            </a:r>
            <a:r>
              <a:rPr lang="fr-FR" dirty="0" smtClean="0"/>
              <a:t>.</a:t>
            </a:r>
          </a:p>
          <a:p>
            <a:r>
              <a:rPr lang="fr-FR" dirty="0" smtClean="0"/>
              <a:t>-    Les étais </a:t>
            </a:r>
            <a:r>
              <a:rPr lang="fr-FR" dirty="0"/>
              <a:t>de maintien et de calage</a:t>
            </a:r>
          </a:p>
          <a:p>
            <a:pPr indent="17463"/>
            <a:r>
              <a:rPr lang="fr-FR" dirty="0"/>
              <a:t>ont été </a:t>
            </a:r>
            <a:r>
              <a:rPr lang="fr-FR" dirty="0" smtClean="0"/>
              <a:t>préparés</a:t>
            </a:r>
          </a:p>
          <a:p>
            <a:endParaRPr lang="fr-FR" dirty="0" smtClean="0"/>
          </a:p>
          <a:p>
            <a:endParaRPr lang="fr-FR" dirty="0" smtClean="0"/>
          </a:p>
          <a:p>
            <a:pPr>
              <a:buFontTx/>
              <a:buChar char="-"/>
            </a:pPr>
            <a:endParaRPr lang="fr-FR" dirty="0" smtClean="0"/>
          </a:p>
          <a:p>
            <a:pPr>
              <a:buFontTx/>
              <a:buChar char="-"/>
            </a:pPr>
            <a:endParaRPr lang="fr-FR" dirty="0"/>
          </a:p>
          <a:p>
            <a:pPr>
              <a:buFontTx/>
              <a:buChar char="-"/>
            </a:pPr>
            <a:endParaRPr lang="fr-FR" dirty="0" smtClean="0"/>
          </a:p>
          <a:p>
            <a:pPr>
              <a:buFontTx/>
              <a:buChar char="-"/>
            </a:pPr>
            <a:endParaRPr lang="fr-FR" dirty="0"/>
          </a:p>
          <a:p>
            <a:endParaRPr lang="fr-FR" dirty="0"/>
          </a:p>
          <a:p>
            <a:r>
              <a:rPr lang="fr-FR" dirty="0" smtClean="0"/>
              <a:t>•.</a:t>
            </a:r>
            <a:endParaRPr lang="fr-FR" dirty="0"/>
          </a:p>
          <a:p>
            <a:r>
              <a:rPr lang="fr-FR" dirty="0"/>
              <a:t>• </a:t>
            </a:r>
            <a:r>
              <a:rPr lang="fr-FR" dirty="0" smtClean="0"/>
              <a:t>•</a:t>
            </a:r>
            <a:endParaRPr lang="fr-FR" b="1" dirty="0" smtClean="0"/>
          </a:p>
          <a:p>
            <a:endParaRPr lang="fr-FR" b="1" dirty="0" smtClean="0"/>
          </a:p>
          <a:p>
            <a:endParaRPr lang="fr-FR" dirty="0" smtClean="0"/>
          </a:p>
          <a:p>
            <a:endParaRPr lang="fr-FR" dirty="0" smtClean="0"/>
          </a:p>
          <a:p>
            <a:endParaRPr lang="fr-FR" dirty="0"/>
          </a:p>
        </p:txBody>
      </p:sp>
      <p:sp>
        <p:nvSpPr>
          <p:cNvPr id="2" name="Rectangle 1"/>
          <p:cNvSpPr/>
          <p:nvPr/>
        </p:nvSpPr>
        <p:spPr>
          <a:xfrm>
            <a:off x="5580112" y="1556792"/>
            <a:ext cx="3082676" cy="2850011"/>
          </a:xfrm>
          <a:prstGeom prst="rect">
            <a:avLst/>
          </a:prstGeom>
        </p:spPr>
        <p:txBody>
          <a:bodyPr wrap="square">
            <a:spAutoFit/>
          </a:bodyPr>
          <a:lstStyle/>
          <a:p>
            <a:pPr marL="342900" lvl="0" indent="-342900">
              <a:spcBef>
                <a:spcPct val="20000"/>
              </a:spcBef>
            </a:pPr>
            <a:r>
              <a:rPr lang="fr-FR" sz="1600" b="1" dirty="0">
                <a:solidFill>
                  <a:prstClr val="black"/>
                </a:solidFill>
                <a:latin typeface="Arial" pitchFamily="34" charset="0"/>
                <a:cs typeface="Arial" pitchFamily="34" charset="0"/>
              </a:rPr>
              <a:t>Ce qui se passera après</a:t>
            </a:r>
          </a:p>
          <a:p>
            <a:pPr marL="342900" lvl="0" indent="-342900">
              <a:spcBef>
                <a:spcPct val="20000"/>
              </a:spcBef>
            </a:pPr>
            <a:r>
              <a:rPr lang="fr-FR" sz="1600" b="1" dirty="0">
                <a:solidFill>
                  <a:prstClr val="black"/>
                </a:solidFill>
                <a:latin typeface="Arial" pitchFamily="34" charset="0"/>
                <a:cs typeface="Arial" pitchFamily="34" charset="0"/>
              </a:rPr>
              <a:t>l’intervention</a:t>
            </a:r>
          </a:p>
          <a:p>
            <a:pPr marL="342900" lvl="0" indent="-342900">
              <a:spcBef>
                <a:spcPct val="20000"/>
              </a:spcBef>
            </a:pPr>
            <a:endParaRPr lang="fr-FR" sz="1600" b="1" dirty="0">
              <a:solidFill>
                <a:prstClr val="black"/>
              </a:solidFill>
              <a:latin typeface="Arial" pitchFamily="34" charset="0"/>
              <a:cs typeface="Arial" pitchFamily="34" charset="0"/>
            </a:endParaRPr>
          </a:p>
          <a:p>
            <a:pPr marL="342900" lvl="0" indent="-342900">
              <a:spcBef>
                <a:spcPct val="20000"/>
              </a:spcBef>
            </a:pPr>
            <a:endParaRPr lang="fr-FR" sz="1600" b="1" dirty="0">
              <a:solidFill>
                <a:prstClr val="black"/>
              </a:solidFill>
              <a:latin typeface="Arial" pitchFamily="34" charset="0"/>
              <a:cs typeface="Arial" pitchFamily="34" charset="0"/>
            </a:endParaRPr>
          </a:p>
          <a:p>
            <a:pPr marL="342900" lvl="0" indent="-342900">
              <a:spcBef>
                <a:spcPct val="20000"/>
              </a:spcBef>
              <a:buFontTx/>
              <a:buChar char="-"/>
            </a:pPr>
            <a:r>
              <a:rPr lang="fr-FR" sz="1600" dirty="0" smtClean="0">
                <a:solidFill>
                  <a:prstClr val="black"/>
                </a:solidFill>
                <a:latin typeface="Arial" pitchFamily="34" charset="0"/>
                <a:cs typeface="Arial" pitchFamily="34" charset="0"/>
              </a:rPr>
              <a:t>Pose </a:t>
            </a:r>
            <a:r>
              <a:rPr lang="fr-FR" sz="1600" dirty="0">
                <a:solidFill>
                  <a:prstClr val="black"/>
                </a:solidFill>
                <a:latin typeface="Arial" pitchFamily="34" charset="0"/>
                <a:cs typeface="Arial" pitchFamily="34" charset="0"/>
              </a:rPr>
              <a:t>des aciers </a:t>
            </a:r>
            <a:r>
              <a:rPr lang="fr-FR" sz="1600" dirty="0" smtClean="0">
                <a:solidFill>
                  <a:prstClr val="black"/>
                </a:solidFill>
                <a:latin typeface="Arial" pitchFamily="34" charset="0"/>
                <a:cs typeface="Arial" pitchFamily="34" charset="0"/>
              </a:rPr>
              <a:t>complémentaires</a:t>
            </a:r>
          </a:p>
          <a:p>
            <a:pPr marL="342900" lvl="0" indent="-342900">
              <a:spcBef>
                <a:spcPct val="20000"/>
              </a:spcBef>
              <a:buFontTx/>
              <a:buChar char="-"/>
            </a:pPr>
            <a:r>
              <a:rPr lang="fr-FR" sz="1600" dirty="0">
                <a:solidFill>
                  <a:prstClr val="black"/>
                </a:solidFill>
                <a:latin typeface="Arial" pitchFamily="34" charset="0"/>
                <a:cs typeface="Arial" pitchFamily="34" charset="0"/>
              </a:rPr>
              <a:t>Clavetage de l’escalier en </a:t>
            </a:r>
            <a:r>
              <a:rPr lang="fr-FR" sz="1600" dirty="0" smtClean="0">
                <a:solidFill>
                  <a:prstClr val="black"/>
                </a:solidFill>
                <a:latin typeface="Arial" pitchFamily="34" charset="0"/>
                <a:cs typeface="Arial" pitchFamily="34" charset="0"/>
              </a:rPr>
              <a:t>même temps </a:t>
            </a:r>
            <a:r>
              <a:rPr lang="fr-FR" sz="1600" dirty="0">
                <a:solidFill>
                  <a:prstClr val="black"/>
                </a:solidFill>
                <a:latin typeface="Arial" pitchFamily="34" charset="0"/>
                <a:cs typeface="Arial" pitchFamily="34" charset="0"/>
              </a:rPr>
              <a:t>que le coulage du plancher.</a:t>
            </a:r>
          </a:p>
          <a:p>
            <a:pPr marL="342900" indent="-342900">
              <a:spcBef>
                <a:spcPct val="20000"/>
              </a:spcBef>
              <a:buFontTx/>
              <a:buChar char="-"/>
            </a:pPr>
            <a:endParaRPr lang="fr-FR" sz="1600" dirty="0">
              <a:solidFill>
                <a:prstClr val="black"/>
              </a:solidFill>
              <a:latin typeface="Arial" pitchFamily="34" charset="0"/>
              <a:cs typeface="Arial" pitchFamily="34" charset="0"/>
            </a:endParaRPr>
          </a:p>
        </p:txBody>
      </p:sp>
      <p:cxnSp>
        <p:nvCxnSpPr>
          <p:cNvPr id="6" name="Connecteur droit 5"/>
          <p:cNvCxnSpPr/>
          <p:nvPr/>
        </p:nvCxnSpPr>
        <p:spPr>
          <a:xfrm>
            <a:off x="4860032" y="1556792"/>
            <a:ext cx="0" cy="424847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63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èche droite 9"/>
          <p:cNvSpPr/>
          <p:nvPr/>
        </p:nvSpPr>
        <p:spPr>
          <a:xfrm>
            <a:off x="4196635" y="3563583"/>
            <a:ext cx="720080" cy="36004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512634" y="1615109"/>
            <a:ext cx="1159292" cy="369332"/>
          </a:xfrm>
          <a:prstGeom prst="rect">
            <a:avLst/>
          </a:prstGeom>
          <a:noFill/>
        </p:spPr>
        <p:txBody>
          <a:bodyPr wrap="none" rtlCol="0">
            <a:spAutoFit/>
          </a:bodyPr>
          <a:lstStyle/>
          <a:p>
            <a:r>
              <a:rPr lang="fr-FR" b="1" dirty="0" smtClean="0"/>
              <a:t>Etat final</a:t>
            </a:r>
          </a:p>
        </p:txBody>
      </p:sp>
      <p:sp>
        <p:nvSpPr>
          <p:cNvPr id="5" name="ZoneTexte 4"/>
          <p:cNvSpPr txBox="1"/>
          <p:nvPr/>
        </p:nvSpPr>
        <p:spPr>
          <a:xfrm>
            <a:off x="1414613" y="1822125"/>
            <a:ext cx="1287532" cy="369332"/>
          </a:xfrm>
          <a:prstGeom prst="rect">
            <a:avLst/>
          </a:prstGeom>
          <a:noFill/>
        </p:spPr>
        <p:txBody>
          <a:bodyPr wrap="none" rtlCol="0">
            <a:spAutoFit/>
          </a:bodyPr>
          <a:lstStyle/>
          <a:p>
            <a:r>
              <a:rPr lang="fr-FR" b="1" dirty="0" smtClean="0"/>
              <a:t>Etat Initial</a:t>
            </a:r>
            <a:endParaRPr lang="fr-FR" b="1" dirty="0"/>
          </a:p>
        </p:txBody>
      </p:sp>
      <p:pic>
        <p:nvPicPr>
          <p:cNvPr id="3074" name="Picture 2" descr="C:\Users\gerald.leroy\Desktop\Maçonnerie\ZC_Ma6_Pose d'escalier Préfabriqué\Ressources photographiques ZC_Ma6\ZC_Ma6_P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95" y="2438632"/>
            <a:ext cx="3312368" cy="24845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erald.leroy\Desktop\Maçonnerie\ZC_Ma6_Pose d'escalier Préfabriqué\Ressources photographiques ZC_Ma6\ZC_Ma6_P (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438632"/>
            <a:ext cx="3312368" cy="248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18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5" y="2132856"/>
            <a:ext cx="6336704" cy="3693319"/>
          </a:xfrm>
          <a:prstGeom prst="rect">
            <a:avLst/>
          </a:prstGeom>
          <a:noFill/>
        </p:spPr>
        <p:txBody>
          <a:bodyPr wrap="square" rtlCol="0">
            <a:spAutoFit/>
          </a:bodyPr>
          <a:lstStyle/>
          <a:p>
            <a:r>
              <a:rPr lang="fr-FR" dirty="0" smtClean="0"/>
              <a:t>L’intervention comprend 5 étapes :</a:t>
            </a:r>
          </a:p>
          <a:p>
            <a:endParaRPr lang="fr-FR" dirty="0"/>
          </a:p>
          <a:p>
            <a:r>
              <a:rPr lang="fr-FR" sz="2400" dirty="0"/>
              <a:t>1. Dépose des protections collectives et préparation des calages</a:t>
            </a:r>
          </a:p>
          <a:p>
            <a:r>
              <a:rPr lang="fr-FR" sz="2400" dirty="0"/>
              <a:t>2. Elingage de l’escalier</a:t>
            </a:r>
          </a:p>
          <a:p>
            <a:r>
              <a:rPr lang="fr-FR" sz="2400" dirty="0"/>
              <a:t>3. Levage de </a:t>
            </a:r>
            <a:r>
              <a:rPr lang="fr-FR" sz="2400" dirty="0" smtClean="0"/>
              <a:t>l’escalier</a:t>
            </a:r>
          </a:p>
          <a:p>
            <a:r>
              <a:rPr lang="fr-FR" sz="2400" dirty="0"/>
              <a:t>4. Ripage et calage de </a:t>
            </a:r>
            <a:r>
              <a:rPr lang="fr-FR" sz="2400" dirty="0" smtClean="0"/>
              <a:t>l’escalier</a:t>
            </a:r>
          </a:p>
          <a:p>
            <a:r>
              <a:rPr lang="fr-FR" sz="2400" dirty="0"/>
              <a:t>5. Installation des protections collectives</a:t>
            </a:r>
          </a:p>
          <a:p>
            <a:endParaRPr lang="fr-FR" b="1" dirty="0">
              <a:solidFill>
                <a:srgbClr val="C00000"/>
              </a:solidFill>
            </a:endParaRPr>
          </a:p>
          <a:p>
            <a:endParaRPr lang="fr-FR" b="1" dirty="0">
              <a:solidFill>
                <a:srgbClr val="C00000"/>
              </a:solidFill>
            </a:endParaRPr>
          </a:p>
          <a:p>
            <a:endParaRPr lang="fr-FR" dirty="0"/>
          </a:p>
        </p:txBody>
      </p:sp>
    </p:spTree>
    <p:extLst>
      <p:ext uri="{BB962C8B-B14F-4D97-AF65-F5344CB8AC3E}">
        <p14:creationId xmlns:p14="http://schemas.microsoft.com/office/powerpoint/2010/main" val="3711663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0" y="1500188"/>
            <a:ext cx="3602038" cy="571500"/>
          </a:xfrm>
          <a:prstGeom prst="rect">
            <a:avLst/>
          </a:prstGeom>
        </p:spPr>
        <p:txBody>
          <a:bodyPr/>
          <a:lstStyle/>
          <a:p>
            <a:endParaRPr lang="fr-FR" smtClean="0"/>
          </a:p>
          <a:p>
            <a:endParaRPr lang="fr-FR" smtClean="0"/>
          </a:p>
          <a:p>
            <a:endParaRPr lang="fr-FR" smtClean="0"/>
          </a:p>
          <a:p>
            <a:endParaRPr lang="fr-FR" smtClean="0"/>
          </a:p>
          <a:p>
            <a:endParaRPr lang="fr-FR" smtClean="0"/>
          </a:p>
          <a:p>
            <a:endParaRPr lang="fr-FR" dirty="0"/>
          </a:p>
        </p:txBody>
      </p:sp>
      <p:sp>
        <p:nvSpPr>
          <p:cNvPr id="9" name="Espace réservé du texte 8"/>
          <p:cNvSpPr>
            <a:spLocks noGrp="1"/>
          </p:cNvSpPr>
          <p:nvPr>
            <p:ph type="body" sz="quarter" idx="4294967295"/>
          </p:nvPr>
        </p:nvSpPr>
        <p:spPr>
          <a:xfrm>
            <a:off x="73026" y="1888995"/>
            <a:ext cx="9144000" cy="1008955"/>
          </a:xfrm>
          <a:prstGeom prst="rect">
            <a:avLst/>
          </a:prstGeom>
        </p:spPr>
        <p:txBody>
          <a:bodyPr/>
          <a:lstStyle/>
          <a:p>
            <a:pPr marL="0" indent="0">
              <a:buNone/>
            </a:pPr>
            <a:r>
              <a:rPr lang="fr-FR" sz="1600" b="1" dirty="0" smtClean="0">
                <a:solidFill>
                  <a:srgbClr val="C00000"/>
                </a:solidFill>
              </a:rPr>
              <a:t>Dépose des protections collectives et préparation des calages</a:t>
            </a:r>
            <a:endParaRPr lang="fr-FR" sz="1600" dirty="0" smtClean="0">
              <a:solidFill>
                <a:srgbClr val="C00000"/>
              </a:solidFill>
            </a:endParaRPr>
          </a:p>
        </p:txBody>
      </p:sp>
      <p:pic>
        <p:nvPicPr>
          <p:cNvPr id="4098" name="Picture 2" descr="C:\Users\gerald.leroy\Desktop\Maçonnerie\ZC_Ma6_Pose d'escalier Préfabriqué\Ressources photographiques ZC_Ma6\ZC_Ma6_P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29386"/>
            <a:ext cx="4033466" cy="302540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erald.leroy\Desktop\Maçonnerie\ZC_Ma6_Pose d'escalier Préfabriqué\Ressources photographiques ZC_Ma6\ZC_Ma6_P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393473"/>
            <a:ext cx="2925762" cy="390207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4"/>
          <p:cNvSpPr txBox="1">
            <a:spLocks/>
          </p:cNvSpPr>
          <p:nvPr/>
        </p:nvSpPr>
        <p:spPr>
          <a:xfrm>
            <a:off x="1763688" y="1268760"/>
            <a:ext cx="5929312" cy="642937"/>
          </a:xfrm>
          <a:prstGeom prst="rect">
            <a:avLst/>
          </a:prstGeom>
        </p:spPr>
        <p:txBody>
          <a:bodyPr/>
          <a:lstStyle>
            <a:lvl1pPr marL="342900" indent="-34290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b="1" smtClean="0"/>
              <a:t>Identification des phases</a:t>
            </a:r>
            <a:endParaRPr lang="fr-FR" sz="2400" b="1" dirty="0"/>
          </a:p>
        </p:txBody>
      </p:sp>
    </p:spTree>
    <p:extLst>
      <p:ext uri="{BB962C8B-B14F-4D97-AF65-F5344CB8AC3E}">
        <p14:creationId xmlns:p14="http://schemas.microsoft.com/office/powerpoint/2010/main" val="159114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_sequence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1772</TotalTime>
  <Words>623</Words>
  <Application>Microsoft Office PowerPoint</Application>
  <PresentationFormat>Affichage à l'écran (4:3)</PresentationFormat>
  <Paragraphs>185</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masque_sequencepro</vt:lpstr>
      <vt:lpstr>Levage et Installation d’un escalier préfabriqué</vt:lpstr>
      <vt:lpstr>Présentation PowerPoint</vt:lpstr>
      <vt:lpstr>Présentation PowerPoint</vt:lpstr>
      <vt:lpstr>Présentation du chantier </vt:lpstr>
      <vt:lpstr>Présentation  de l’entreprise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OPPBTP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arnaud.chaumont</dc:creator>
  <cp:lastModifiedBy>Leroy Gérald</cp:lastModifiedBy>
  <cp:revision>48</cp:revision>
  <dcterms:created xsi:type="dcterms:W3CDTF">2010-07-06T08:00:36Z</dcterms:created>
  <dcterms:modified xsi:type="dcterms:W3CDTF">2015-07-29T15:16:04Z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1205527</vt:lpwstr>
  </property>
  <property fmtid="{D5CDD505-2E9C-101B-9397-08002B2CF9AE}" pid="3" name="NXPowerLiteSettings">
    <vt:lpwstr>F7000400038000</vt:lpwstr>
  </property>
  <property fmtid="{D5CDD505-2E9C-101B-9397-08002B2CF9AE}" pid="4" name="NXPowerLiteVersion">
    <vt:lpwstr>D6.2.4</vt:lpwstr>
  </property>
</Properties>
</file>