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6" r:id="rId5"/>
    <p:sldId id="335" r:id="rId6"/>
    <p:sldId id="258" r:id="rId7"/>
    <p:sldId id="260" r:id="rId8"/>
    <p:sldId id="261" r:id="rId9"/>
    <p:sldId id="294" r:id="rId10"/>
    <p:sldId id="263" r:id="rId11"/>
    <p:sldId id="264" r:id="rId12"/>
    <p:sldId id="266" r:id="rId13"/>
    <p:sldId id="267" r:id="rId14"/>
    <p:sldId id="268" r:id="rId15"/>
    <p:sldId id="306" r:id="rId16"/>
    <p:sldId id="307" r:id="rId17"/>
    <p:sldId id="271" r:id="rId18"/>
    <p:sldId id="308" r:id="rId19"/>
    <p:sldId id="272" r:id="rId20"/>
    <p:sldId id="273" r:id="rId21"/>
    <p:sldId id="292" r:id="rId22"/>
    <p:sldId id="299" r:id="rId23"/>
    <p:sldId id="278" r:id="rId24"/>
    <p:sldId id="309" r:id="rId25"/>
    <p:sldId id="310" r:id="rId26"/>
    <p:sldId id="311" r:id="rId27"/>
    <p:sldId id="312" r:id="rId28"/>
    <p:sldId id="313" r:id="rId29"/>
    <p:sldId id="314" r:id="rId30"/>
    <p:sldId id="315" r:id="rId31"/>
    <p:sldId id="316" r:id="rId32"/>
    <p:sldId id="318" r:id="rId33"/>
    <p:sldId id="317" r:id="rId34"/>
    <p:sldId id="319" r:id="rId35"/>
    <p:sldId id="274" r:id="rId36"/>
    <p:sldId id="337"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6" r:id="rId53"/>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271A4-E8A2-4864-9DA3-8C14E6B1D36F}" v="16" dt="2020-04-03T14:32:14.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6" autoAdjust="0"/>
    <p:restoredTop sz="94554" autoAdjust="0"/>
  </p:normalViewPr>
  <p:slideViewPr>
    <p:cSldViewPr>
      <p:cViewPr varScale="1">
        <p:scale>
          <a:sx n="64" d="100"/>
          <a:sy n="64"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868"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oy Gérald" userId="e3778dae-10c2-4008-aaf2-44d0d5d4adc1" providerId="ADAL" clId="{4871357D-FAE8-42A7-9080-A32C1E57AE70}"/>
    <pc:docChg chg="custSel delSld modSld">
      <pc:chgData name="Leroy Gérald" userId="e3778dae-10c2-4008-aaf2-44d0d5d4adc1" providerId="ADAL" clId="{4871357D-FAE8-42A7-9080-A32C1E57AE70}" dt="2020-04-03T14:32:45.656" v="110" actId="20577"/>
      <pc:docMkLst>
        <pc:docMk/>
      </pc:docMkLst>
      <pc:sldChg chg="modSp">
        <pc:chgData name="Leroy Gérald" userId="e3778dae-10c2-4008-aaf2-44d0d5d4adc1" providerId="ADAL" clId="{4871357D-FAE8-42A7-9080-A32C1E57AE70}" dt="2020-04-03T14:02:37.942" v="1" actId="20577"/>
        <pc:sldMkLst>
          <pc:docMk/>
          <pc:sldMk cId="0" sldId="256"/>
        </pc:sldMkLst>
        <pc:spChg chg="mod">
          <ac:chgData name="Leroy Gérald" userId="e3778dae-10c2-4008-aaf2-44d0d5d4adc1" providerId="ADAL" clId="{4871357D-FAE8-42A7-9080-A32C1E57AE70}" dt="2020-04-03T14:02:37.942" v="1" actId="20577"/>
          <ac:spMkLst>
            <pc:docMk/>
            <pc:sldMk cId="0" sldId="256"/>
            <ac:spMk id="4" creationId="{00000000-0000-0000-0000-000000000000}"/>
          </ac:spMkLst>
        </pc:spChg>
      </pc:sldChg>
      <pc:sldChg chg="modSp del">
        <pc:chgData name="Leroy Gérald" userId="e3778dae-10c2-4008-aaf2-44d0d5d4adc1" providerId="ADAL" clId="{4871357D-FAE8-42A7-9080-A32C1E57AE70}" dt="2020-04-03T14:31:42.749" v="99" actId="2696"/>
        <pc:sldMkLst>
          <pc:docMk/>
          <pc:sldMk cId="0" sldId="265"/>
        </pc:sldMkLst>
        <pc:spChg chg="mod">
          <ac:chgData name="Leroy Gérald" userId="e3778dae-10c2-4008-aaf2-44d0d5d4adc1" providerId="ADAL" clId="{4871357D-FAE8-42A7-9080-A32C1E57AE70}" dt="2020-04-03T14:31:39.944" v="98"/>
          <ac:spMkLst>
            <pc:docMk/>
            <pc:sldMk cId="0" sldId="265"/>
            <ac:spMk id="10" creationId="{00000000-0000-0000-0000-000000000000}"/>
          </ac:spMkLst>
        </pc:spChg>
      </pc:sldChg>
      <pc:sldChg chg="modSp">
        <pc:chgData name="Leroy Gérald" userId="e3778dae-10c2-4008-aaf2-44d0d5d4adc1" providerId="ADAL" clId="{4871357D-FAE8-42A7-9080-A32C1E57AE70}" dt="2020-04-03T14:32:45.656" v="110" actId="20577"/>
        <pc:sldMkLst>
          <pc:docMk/>
          <pc:sldMk cId="0" sldId="272"/>
        </pc:sldMkLst>
        <pc:spChg chg="mod">
          <ac:chgData name="Leroy Gérald" userId="e3778dae-10c2-4008-aaf2-44d0d5d4adc1" providerId="ADAL" clId="{4871357D-FAE8-42A7-9080-A32C1E57AE70}" dt="2020-04-03T14:32:45.656" v="110" actId="20577"/>
          <ac:spMkLst>
            <pc:docMk/>
            <pc:sldMk cId="0" sldId="272"/>
            <ac:spMk id="6" creationId="{00000000-0000-0000-0000-000000000000}"/>
          </ac:spMkLst>
        </pc:spChg>
        <pc:spChg chg="mod">
          <ac:chgData name="Leroy Gérald" userId="e3778dae-10c2-4008-aaf2-44d0d5d4adc1" providerId="ADAL" clId="{4871357D-FAE8-42A7-9080-A32C1E57AE70}" dt="2020-04-03T14:32:14.510" v="101"/>
          <ac:spMkLst>
            <pc:docMk/>
            <pc:sldMk cId="0" sldId="272"/>
            <ac:spMk id="9" creationId="{00000000-0000-0000-0000-000000000000}"/>
          </ac:spMkLst>
        </pc:spChg>
      </pc:sldChg>
      <pc:sldChg chg="modSp">
        <pc:chgData name="Leroy Gérald" userId="e3778dae-10c2-4008-aaf2-44d0d5d4adc1" providerId="ADAL" clId="{4871357D-FAE8-42A7-9080-A32C1E57AE70}" dt="2020-04-03T14:30:28.888" v="97" actId="20577"/>
        <pc:sldMkLst>
          <pc:docMk/>
          <pc:sldMk cId="3311520692" sldId="306"/>
        </pc:sldMkLst>
        <pc:spChg chg="mod">
          <ac:chgData name="Leroy Gérald" userId="e3778dae-10c2-4008-aaf2-44d0d5d4adc1" providerId="ADAL" clId="{4871357D-FAE8-42A7-9080-A32C1E57AE70}" dt="2020-04-03T14:30:28.888" v="97" actId="20577"/>
          <ac:spMkLst>
            <pc:docMk/>
            <pc:sldMk cId="3311520692" sldId="306"/>
            <ac:spMk id="8" creationId="{00000000-0000-0000-0000-000000000000}"/>
          </ac:spMkLst>
        </pc:spChg>
      </pc:sldChg>
      <pc:sldChg chg="modSp">
        <pc:chgData name="Leroy Gérald" userId="e3778dae-10c2-4008-aaf2-44d0d5d4adc1" providerId="ADAL" clId="{4871357D-FAE8-42A7-9080-A32C1E57AE70}" dt="2020-04-03T14:05:30.872" v="67" actId="20577"/>
        <pc:sldMkLst>
          <pc:docMk/>
          <pc:sldMk cId="3481225577" sldId="320"/>
        </pc:sldMkLst>
        <pc:spChg chg="mod">
          <ac:chgData name="Leroy Gérald" userId="e3778dae-10c2-4008-aaf2-44d0d5d4adc1" providerId="ADAL" clId="{4871357D-FAE8-42A7-9080-A32C1E57AE70}" dt="2020-04-03T14:05:30.872" v="67" actId="20577"/>
          <ac:spMkLst>
            <pc:docMk/>
            <pc:sldMk cId="3481225577" sldId="320"/>
            <ac:spMk id="6" creationId="{00000000-0000-0000-0000-000000000000}"/>
          </ac:spMkLst>
        </pc:spChg>
      </pc:sldChg>
      <pc:sldChg chg="modSp">
        <pc:chgData name="Leroy Gérald" userId="e3778dae-10c2-4008-aaf2-44d0d5d4adc1" providerId="ADAL" clId="{4871357D-FAE8-42A7-9080-A32C1E57AE70}" dt="2020-04-03T14:05:18.616" v="62" actId="20577"/>
        <pc:sldMkLst>
          <pc:docMk/>
          <pc:sldMk cId="778076992" sldId="321"/>
        </pc:sldMkLst>
        <pc:spChg chg="mod">
          <ac:chgData name="Leroy Gérald" userId="e3778dae-10c2-4008-aaf2-44d0d5d4adc1" providerId="ADAL" clId="{4871357D-FAE8-42A7-9080-A32C1E57AE70}" dt="2020-04-03T14:05:18.616" v="62" actId="20577"/>
          <ac:spMkLst>
            <pc:docMk/>
            <pc:sldMk cId="778076992" sldId="321"/>
            <ac:spMk id="6" creationId="{00000000-0000-0000-0000-000000000000}"/>
          </ac:spMkLst>
        </pc:spChg>
      </pc:sldChg>
      <pc:sldChg chg="modSp">
        <pc:chgData name="Leroy Gérald" userId="e3778dae-10c2-4008-aaf2-44d0d5d4adc1" providerId="ADAL" clId="{4871357D-FAE8-42A7-9080-A32C1E57AE70}" dt="2020-04-03T14:04:34.580" v="41" actId="207"/>
        <pc:sldMkLst>
          <pc:docMk/>
          <pc:sldMk cId="601187860" sldId="327"/>
        </pc:sldMkLst>
        <pc:spChg chg="mod">
          <ac:chgData name="Leroy Gérald" userId="e3778dae-10c2-4008-aaf2-44d0d5d4adc1" providerId="ADAL" clId="{4871357D-FAE8-42A7-9080-A32C1E57AE70}" dt="2020-04-03T14:04:34.580" v="41" actId="207"/>
          <ac:spMkLst>
            <pc:docMk/>
            <pc:sldMk cId="601187860" sldId="327"/>
            <ac:spMk id="5" creationId="{00000000-0000-0000-0000-000000000000}"/>
          </ac:spMkLst>
        </pc:spChg>
      </pc:sldChg>
      <pc:sldChg chg="modSp">
        <pc:chgData name="Leroy Gérald" userId="e3778dae-10c2-4008-aaf2-44d0d5d4adc1" providerId="ADAL" clId="{4871357D-FAE8-42A7-9080-A32C1E57AE70}" dt="2020-04-03T14:04:52.281" v="50" actId="6549"/>
        <pc:sldMkLst>
          <pc:docMk/>
          <pc:sldMk cId="3034205469" sldId="328"/>
        </pc:sldMkLst>
        <pc:spChg chg="mod">
          <ac:chgData name="Leroy Gérald" userId="e3778dae-10c2-4008-aaf2-44d0d5d4adc1" providerId="ADAL" clId="{4871357D-FAE8-42A7-9080-A32C1E57AE70}" dt="2020-04-03T14:04:52.281" v="50" actId="6549"/>
          <ac:spMkLst>
            <pc:docMk/>
            <pc:sldMk cId="3034205469" sldId="328"/>
            <ac:spMk id="5" creationId="{00000000-0000-0000-0000-000000000000}"/>
          </ac:spMkLst>
        </pc:spChg>
      </pc:sldChg>
      <pc:sldChg chg="modSp">
        <pc:chgData name="Leroy Gérald" userId="e3778dae-10c2-4008-aaf2-44d0d5d4adc1" providerId="ADAL" clId="{4871357D-FAE8-42A7-9080-A32C1E57AE70}" dt="2020-04-03T14:05:06.941" v="57" actId="207"/>
        <pc:sldMkLst>
          <pc:docMk/>
          <pc:sldMk cId="2444799320" sldId="329"/>
        </pc:sldMkLst>
        <pc:spChg chg="mod">
          <ac:chgData name="Leroy Gérald" userId="e3778dae-10c2-4008-aaf2-44d0d5d4adc1" providerId="ADAL" clId="{4871357D-FAE8-42A7-9080-A32C1E57AE70}" dt="2020-04-03T14:05:06.941" v="57" actId="207"/>
          <ac:spMkLst>
            <pc:docMk/>
            <pc:sldMk cId="2444799320" sldId="329"/>
            <ac:spMk id="5" creationId="{00000000-0000-0000-0000-000000000000}"/>
          </ac:spMkLst>
        </pc:spChg>
      </pc:sldChg>
      <pc:sldChg chg="modSp">
        <pc:chgData name="Leroy Gérald" userId="e3778dae-10c2-4008-aaf2-44d0d5d4adc1" providerId="ADAL" clId="{4871357D-FAE8-42A7-9080-A32C1E57AE70}" dt="2020-04-03T14:04:13.575" v="33" actId="207"/>
        <pc:sldMkLst>
          <pc:docMk/>
          <pc:sldMk cId="1641742644" sldId="330"/>
        </pc:sldMkLst>
        <pc:spChg chg="mod">
          <ac:chgData name="Leroy Gérald" userId="e3778dae-10c2-4008-aaf2-44d0d5d4adc1" providerId="ADAL" clId="{4871357D-FAE8-42A7-9080-A32C1E57AE70}" dt="2020-04-03T14:04:13.575" v="33" actId="207"/>
          <ac:spMkLst>
            <pc:docMk/>
            <pc:sldMk cId="1641742644" sldId="330"/>
            <ac:spMk id="5" creationId="{00000000-0000-0000-0000-000000000000}"/>
          </ac:spMkLst>
        </pc:spChg>
      </pc:sldChg>
      <pc:sldChg chg="modSp">
        <pc:chgData name="Leroy Gérald" userId="e3778dae-10c2-4008-aaf2-44d0d5d4adc1" providerId="ADAL" clId="{4871357D-FAE8-42A7-9080-A32C1E57AE70}" dt="2020-04-03T14:03:51.844" v="26" actId="207"/>
        <pc:sldMkLst>
          <pc:docMk/>
          <pc:sldMk cId="2762180223" sldId="331"/>
        </pc:sldMkLst>
        <pc:spChg chg="mod">
          <ac:chgData name="Leroy Gérald" userId="e3778dae-10c2-4008-aaf2-44d0d5d4adc1" providerId="ADAL" clId="{4871357D-FAE8-42A7-9080-A32C1E57AE70}" dt="2020-04-03T14:03:51.844" v="26" actId="207"/>
          <ac:spMkLst>
            <pc:docMk/>
            <pc:sldMk cId="2762180223" sldId="331"/>
            <ac:spMk id="5" creationId="{00000000-0000-0000-0000-000000000000}"/>
          </ac:spMkLst>
        </pc:spChg>
      </pc:sldChg>
      <pc:sldChg chg="modSp">
        <pc:chgData name="Leroy Gérald" userId="e3778dae-10c2-4008-aaf2-44d0d5d4adc1" providerId="ADAL" clId="{4871357D-FAE8-42A7-9080-A32C1E57AE70}" dt="2020-04-03T14:03:34.623" v="19" actId="207"/>
        <pc:sldMkLst>
          <pc:docMk/>
          <pc:sldMk cId="2739077375" sldId="332"/>
        </pc:sldMkLst>
        <pc:spChg chg="mod">
          <ac:chgData name="Leroy Gérald" userId="e3778dae-10c2-4008-aaf2-44d0d5d4adc1" providerId="ADAL" clId="{4871357D-FAE8-42A7-9080-A32C1E57AE70}" dt="2020-04-03T14:03:34.623" v="19" actId="207"/>
          <ac:spMkLst>
            <pc:docMk/>
            <pc:sldMk cId="2739077375" sldId="332"/>
            <ac:spMk id="7" creationId="{00000000-0000-0000-0000-000000000000}"/>
          </ac:spMkLst>
        </pc:spChg>
      </pc:sldChg>
      <pc:sldChg chg="modSp">
        <pc:chgData name="Leroy Gérald" userId="e3778dae-10c2-4008-aaf2-44d0d5d4adc1" providerId="ADAL" clId="{4871357D-FAE8-42A7-9080-A32C1E57AE70}" dt="2020-04-03T14:03:19.780" v="13" actId="207"/>
        <pc:sldMkLst>
          <pc:docMk/>
          <pc:sldMk cId="3212083725" sldId="333"/>
        </pc:sldMkLst>
        <pc:spChg chg="mod">
          <ac:chgData name="Leroy Gérald" userId="e3778dae-10c2-4008-aaf2-44d0d5d4adc1" providerId="ADAL" clId="{4871357D-FAE8-42A7-9080-A32C1E57AE70}" dt="2020-04-03T14:03:19.780" v="13" actId="207"/>
          <ac:spMkLst>
            <pc:docMk/>
            <pc:sldMk cId="3212083725" sldId="333"/>
            <ac:spMk id="5" creationId="{00000000-0000-0000-0000-000000000000}"/>
          </ac:spMkLst>
        </pc:spChg>
      </pc:sldChg>
      <pc:sldChg chg="modSp">
        <pc:chgData name="Leroy Gérald" userId="e3778dae-10c2-4008-aaf2-44d0d5d4adc1" providerId="ADAL" clId="{4871357D-FAE8-42A7-9080-A32C1E57AE70}" dt="2020-04-03T14:03:13.852" v="12" actId="27636"/>
        <pc:sldMkLst>
          <pc:docMk/>
          <pc:sldMk cId="624187214" sldId="334"/>
        </pc:sldMkLst>
        <pc:spChg chg="mod">
          <ac:chgData name="Leroy Gérald" userId="e3778dae-10c2-4008-aaf2-44d0d5d4adc1" providerId="ADAL" clId="{4871357D-FAE8-42A7-9080-A32C1E57AE70}" dt="2020-04-03T14:03:13.852" v="12" actId="27636"/>
          <ac:spMkLst>
            <pc:docMk/>
            <pc:sldMk cId="624187214" sldId="33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9946343B-EDAB-4938-99DC-24A6DF5A600D}" type="datetimeFigureOut">
              <a:rPr lang="fr-FR" smtClean="0"/>
              <a:pPr/>
              <a:t>03/04/2020</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E6235E79-F4C2-42D2-B83F-4F2F570F6EDF}" type="slidenum">
              <a:rPr lang="fr-FR" smtClean="0"/>
              <a:pPr/>
              <a:t>‹N°›</a:t>
            </a:fld>
            <a:endParaRPr lang="fr-FR"/>
          </a:p>
        </p:txBody>
      </p:sp>
    </p:spTree>
    <p:extLst>
      <p:ext uri="{BB962C8B-B14F-4D97-AF65-F5344CB8AC3E}">
        <p14:creationId xmlns:p14="http://schemas.microsoft.com/office/powerpoint/2010/main" val="1124145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AB38B29-5BD3-4F16-AF9D-801D084ABE5D}" type="datetimeFigureOut">
              <a:rPr lang="fr-FR" smtClean="0"/>
              <a:pPr/>
              <a:t>03/04/2020</a:t>
            </a:fld>
            <a:endParaRPr lang="fr-FR"/>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BF56A03-31E5-4B71-8B4F-9AA5DA7ED926}" type="slidenum">
              <a:rPr lang="fr-FR" smtClean="0"/>
              <a:pPr/>
              <a:t>‹N°›</a:t>
            </a:fld>
            <a:endParaRPr lang="fr-FR"/>
          </a:p>
        </p:txBody>
      </p:sp>
    </p:spTree>
    <p:extLst>
      <p:ext uri="{BB962C8B-B14F-4D97-AF65-F5344CB8AC3E}">
        <p14:creationId xmlns:p14="http://schemas.microsoft.com/office/powerpoint/2010/main" val="31781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BF56A03-31E5-4B71-8B4F-9AA5DA7ED926}"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EB9C522-DCD0-4FAC-8BF1-E2E250E843DE}" type="slidenum">
              <a:rPr lang="fr-FR" smtClean="0"/>
              <a:pPr/>
              <a:t>14</a:t>
            </a:fld>
            <a:endParaRPr 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EB9C522-DCD0-4FAC-8BF1-E2E250E843DE}" type="slidenum">
              <a:rPr lang="fr-FR" smtClean="0"/>
              <a:pPr/>
              <a:t>15</a:t>
            </a:fld>
            <a:endParaRPr 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17</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18</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19</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20</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21</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22</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23</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24</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25</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26</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27</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28</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29</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30</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31</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endParaRPr lang="fr-FR"/>
          </a:p>
        </p:txBody>
      </p:sp>
      <p:sp>
        <p:nvSpPr>
          <p:cNvPr id="83971" name="Rectangle 6"/>
          <p:cNvSpPr>
            <a:spLocks noGrp="1" noChangeArrowheads="1"/>
          </p:cNvSpPr>
          <p:nvPr>
            <p:ph type="ftr" sz="quarter" idx="4"/>
          </p:nvPr>
        </p:nvSpPr>
        <p:spPr>
          <a:noFill/>
        </p:spPr>
        <p:txBody>
          <a:bodyPr/>
          <a:lstStyle/>
          <a:p>
            <a:endParaRPr lang="fr-FR"/>
          </a:p>
        </p:txBody>
      </p:sp>
      <p:sp>
        <p:nvSpPr>
          <p:cNvPr id="83972" name="Rectangle 7"/>
          <p:cNvSpPr>
            <a:spLocks noGrp="1" noChangeArrowheads="1"/>
          </p:cNvSpPr>
          <p:nvPr>
            <p:ph type="sldNum" sz="quarter" idx="5"/>
          </p:nvPr>
        </p:nvSpPr>
        <p:spPr>
          <a:noFill/>
        </p:spPr>
        <p:txBody>
          <a:bodyPr/>
          <a:lstStyle/>
          <a:p>
            <a:fld id="{228BE0CA-20E8-48F6-AEE2-03E57EB6B3E2}" type="slidenum">
              <a:rPr lang="fr-FR" smtClean="0"/>
              <a:pPr/>
              <a:t>4</a:t>
            </a:fld>
            <a:endParaRPr lang="fr-FR"/>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0CA148A-4C78-43D5-8FF9-AF18391FD345}" type="slidenum">
              <a:rPr lang="fr-FR" smtClean="0"/>
              <a:pPr/>
              <a:t>33</a:t>
            </a:fld>
            <a:endParaRPr lang="fr-F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34</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35</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36</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37</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38</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39</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40</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41</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42</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43</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44</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45</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46</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47</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46C4C4-00C4-4A32-8834-2368F1A41967}" type="slidenum">
              <a:rPr lang="fr-FR" smtClean="0"/>
              <a:pPr/>
              <a:t>48</a:t>
            </a:fld>
            <a:endParaRPr 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D7DBB57-5962-4E71-8917-57C96ED3613E}" type="slidenum">
              <a:rPr lang="fr-FR" smtClean="0"/>
              <a:pPr/>
              <a:t>9</a:t>
            </a:fld>
            <a:endParaRPr lang="fr-F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algn="r">
              <a:spcBef>
                <a:spcPct val="0"/>
              </a:spcBef>
            </a:pPr>
            <a:endParaRPr lang="fr-FR" sz="2400" b="1">
              <a:solidFill>
                <a:srgbClr val="000099"/>
              </a:solidFill>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http://upload.wikimedia.org/wikipedia/commons/4/43/Qualite-diagramme-causes-effets-ishikawa.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p:txBody>
          <a:bodyPr/>
          <a:lstStyle/>
          <a:p>
            <a:fld id="{600481AB-0A15-4ED2-AB9F-DBCAEAD87272}" type="slidenum">
              <a:rPr lang="fr-FR" smtClean="0"/>
              <a:pPr/>
              <a:t>‹N°›</a:t>
            </a:fld>
            <a:endParaRPr lang="fr-FR" dirty="0"/>
          </a:p>
        </p:txBody>
      </p:sp>
      <p:sp>
        <p:nvSpPr>
          <p:cNvPr id="18" name="Espace réservé du texte 17"/>
          <p:cNvSpPr>
            <a:spLocks noGrp="1"/>
          </p:cNvSpPr>
          <p:nvPr>
            <p:ph type="body" sz="quarter" idx="12" hasCustomPrompt="1"/>
          </p:nvPr>
        </p:nvSpPr>
        <p:spPr>
          <a:xfrm>
            <a:off x="1619672" y="1844824"/>
            <a:ext cx="5929312" cy="642937"/>
          </a:xfrm>
          <a:prstGeom prst="rect">
            <a:avLst/>
          </a:prstGeom>
        </p:spPr>
        <p:txBody>
          <a:bodyPr/>
          <a:lstStyle>
            <a:lvl1pPr algn="ctr">
              <a:buNone/>
              <a:defRPr sz="3600" b="1">
                <a:latin typeface="Arial" pitchFamily="34" charset="0"/>
                <a:cs typeface="Arial" pitchFamily="34" charset="0"/>
              </a:defRPr>
            </a:lvl1pPr>
          </a:lstStyle>
          <a:p>
            <a:pPr lvl="0"/>
            <a:r>
              <a:rPr lang="fr-FR" dirty="0"/>
              <a:t>METIER</a:t>
            </a:r>
          </a:p>
        </p:txBody>
      </p:sp>
      <p:sp>
        <p:nvSpPr>
          <p:cNvPr id="19" name="Espace réservé du texte 17"/>
          <p:cNvSpPr>
            <a:spLocks noGrp="1"/>
          </p:cNvSpPr>
          <p:nvPr>
            <p:ph type="body" sz="quarter" idx="13" hasCustomPrompt="1"/>
          </p:nvPr>
        </p:nvSpPr>
        <p:spPr>
          <a:xfrm>
            <a:off x="1619672" y="3284984"/>
            <a:ext cx="5929312" cy="642937"/>
          </a:xfrm>
          <a:prstGeom prst="rect">
            <a:avLst/>
          </a:prstGeom>
        </p:spPr>
        <p:txBody>
          <a:bodyPr/>
          <a:lstStyle>
            <a:lvl1pPr algn="ctr">
              <a:buNone/>
              <a:defRPr sz="3200">
                <a:latin typeface="Arial" pitchFamily="34" charset="0"/>
                <a:cs typeface="Arial" pitchFamily="34" charset="0"/>
              </a:defRPr>
            </a:lvl1pPr>
          </a:lstStyle>
          <a:p>
            <a:pPr lvl="0"/>
            <a:r>
              <a:rPr lang="fr-FR" dirty="0"/>
              <a:t>Situation Professionnelle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5" name="AutoShape 8">
            <a:hlinkClick r:id="rId2" action="ppaction://hlinksldjump" highlightClick="1">
              <a:snd r:embed="rId3" name="whoosh.wav"/>
            </a:hlinkClick>
          </p:cNvPr>
          <p:cNvSpPr>
            <a:spLocks noChangeArrowheads="1"/>
          </p:cNvSpPr>
          <p:nvPr userDrawn="1"/>
        </p:nvSpPr>
        <p:spPr bwMode="auto">
          <a:xfrm>
            <a:off x="8077200" y="6477000"/>
            <a:ext cx="381000" cy="228600"/>
          </a:xfrm>
          <a:prstGeom prst="actionButtonHome">
            <a:avLst/>
          </a:prstGeom>
          <a:noFill/>
          <a:ln w="9525">
            <a:noFill/>
            <a:miter lim="800000"/>
            <a:headEnd/>
            <a:tailEnd/>
          </a:ln>
          <a:effectLst/>
        </p:spPr>
        <p:txBody>
          <a:bodyPr wrap="none" anchor="ctr"/>
          <a:lstStyle/>
          <a:p>
            <a:pPr>
              <a:defRPr/>
            </a:pPr>
            <a:endParaRPr lang="fr-FR">
              <a:effectLst>
                <a:outerShdw blurRad="38100" dist="38100" dir="2700000" algn="tl">
                  <a:srgbClr val="000000">
                    <a:alpha val="43137"/>
                  </a:srgbClr>
                </a:outerShdw>
              </a:effectLst>
            </a:endParaRPr>
          </a:p>
        </p:txBody>
      </p:sp>
      <p:sp>
        <p:nvSpPr>
          <p:cNvPr id="2" name="Titre 1"/>
          <p:cNvSpPr>
            <a:spLocks noGrp="1"/>
          </p:cNvSpPr>
          <p:nvPr>
            <p:ph type="title"/>
          </p:nvPr>
        </p:nvSpPr>
        <p:spPr>
          <a:xfrm>
            <a:off x="2514600" y="304800"/>
            <a:ext cx="6324600" cy="457200"/>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85800" y="1981200"/>
            <a:ext cx="3815862" cy="4114800"/>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4642338" y="1981200"/>
            <a:ext cx="3815862" cy="4114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428860" y="142852"/>
            <a:ext cx="4286280" cy="571504"/>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071546"/>
            <a:ext cx="4038600" cy="5054617"/>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071546"/>
            <a:ext cx="4038600" cy="5054617"/>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5"/>
          <p:cNvSpPr>
            <a:spLocks noGrp="1"/>
          </p:cNvSpPr>
          <p:nvPr>
            <p:ph type="ftr" sz="quarter" idx="11"/>
          </p:nvPr>
        </p:nvSpPr>
        <p:spPr>
          <a:xfrm>
            <a:off x="4786314" y="6572248"/>
            <a:ext cx="3286148" cy="285752"/>
          </a:xfrm>
          <a:prstGeom prst="rect">
            <a:avLst/>
          </a:prstGeom>
        </p:spPr>
        <p:txBody>
          <a:bodyPr/>
          <a:lstStyle/>
          <a:p>
            <a:r>
              <a:rPr lang="fr-FR"/>
              <a:t>Xxxxxxxxxxxxxxx - xxxxxxxxxxx</a:t>
            </a:r>
          </a:p>
        </p:txBody>
      </p:sp>
      <p:sp>
        <p:nvSpPr>
          <p:cNvPr id="7" name="Espace réservé du numéro de diapositive 6"/>
          <p:cNvSpPr>
            <a:spLocks noGrp="1"/>
          </p:cNvSpPr>
          <p:nvPr>
            <p:ph type="sldNum" sz="quarter" idx="12"/>
          </p:nvPr>
        </p:nvSpPr>
        <p:spPr>
          <a:xfrm>
            <a:off x="500034" y="6299316"/>
            <a:ext cx="857256" cy="365125"/>
          </a:xfrm>
          <a:prstGeom prst="rect">
            <a:avLst/>
          </a:prstGeom>
        </p:spPr>
        <p:txBody>
          <a:bodyPr/>
          <a:lstStyle/>
          <a:p>
            <a:fld id="{776B3CE7-C01F-44D9-9C8F-418749C1C69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28860" y="142852"/>
            <a:ext cx="4286280" cy="571504"/>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071547"/>
            <a:ext cx="4040188" cy="571504"/>
          </a:xfrm>
          <a:prstGeom prst="rect">
            <a:avLst/>
          </a:prstGeo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43050"/>
            <a:ext cx="4040188" cy="4483113"/>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3438" y="1071546"/>
            <a:ext cx="4041775" cy="571504"/>
          </a:xfrm>
          <a:prstGeom prst="rect">
            <a:avLst/>
          </a:prstGeo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643050"/>
            <a:ext cx="4041775" cy="4483113"/>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pied de page 7"/>
          <p:cNvSpPr>
            <a:spLocks noGrp="1"/>
          </p:cNvSpPr>
          <p:nvPr>
            <p:ph type="ftr" sz="quarter" idx="11"/>
          </p:nvPr>
        </p:nvSpPr>
        <p:spPr>
          <a:xfrm>
            <a:off x="4786314" y="6572248"/>
            <a:ext cx="3286148" cy="285752"/>
          </a:xfrm>
          <a:prstGeom prst="rect">
            <a:avLst/>
          </a:prstGeom>
        </p:spPr>
        <p:txBody>
          <a:bodyPr/>
          <a:lstStyle/>
          <a:p>
            <a:r>
              <a:rPr lang="fr-FR"/>
              <a:t>Xxxxxxxxxxxxxxx - xxxxxxxxxxx</a:t>
            </a:r>
          </a:p>
        </p:txBody>
      </p:sp>
      <p:sp>
        <p:nvSpPr>
          <p:cNvPr id="9" name="Espace réservé du numéro de diapositive 8"/>
          <p:cNvSpPr>
            <a:spLocks noGrp="1"/>
          </p:cNvSpPr>
          <p:nvPr>
            <p:ph type="sldNum" sz="quarter" idx="12"/>
          </p:nvPr>
        </p:nvSpPr>
        <p:spPr>
          <a:xfrm>
            <a:off x="500034" y="6299316"/>
            <a:ext cx="857256" cy="365125"/>
          </a:xfrm>
          <a:prstGeom prst="rect">
            <a:avLst/>
          </a:prstGeom>
        </p:spPr>
        <p:txBody>
          <a:bodyPr/>
          <a:lstStyle/>
          <a:p>
            <a:fld id="{776B3CE7-C01F-44D9-9C8F-418749C1C69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scription">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00481AB-0A15-4ED2-AB9F-DBCAEAD87272}" type="slidenum">
              <a:rPr lang="fr-FR" smtClean="0"/>
              <a:pPr/>
              <a:t>‹N°›</a:t>
            </a:fld>
            <a:endParaRPr lang="fr-FR" dirty="0"/>
          </a:p>
        </p:txBody>
      </p:sp>
      <p:sp>
        <p:nvSpPr>
          <p:cNvPr id="5" name="Espace réservé du texte 4"/>
          <p:cNvSpPr>
            <a:spLocks noGrp="1"/>
          </p:cNvSpPr>
          <p:nvPr>
            <p:ph type="body" sz="quarter" idx="11"/>
          </p:nvPr>
        </p:nvSpPr>
        <p:spPr>
          <a:xfrm>
            <a:off x="857250" y="1571625"/>
            <a:ext cx="7358063" cy="4286250"/>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tuation Initiale et Final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00481AB-0A15-4ED2-AB9F-DBCAEAD87272}" type="slidenum">
              <a:rPr lang="fr-FR" smtClean="0"/>
              <a:pPr/>
              <a:t>‹N°›</a:t>
            </a:fld>
            <a:endParaRPr lang="fr-FR" dirty="0"/>
          </a:p>
        </p:txBody>
      </p:sp>
      <p:sp>
        <p:nvSpPr>
          <p:cNvPr id="5" name="Espace réservé pour une image  4"/>
          <p:cNvSpPr>
            <a:spLocks noGrp="1"/>
          </p:cNvSpPr>
          <p:nvPr>
            <p:ph type="pic" sz="quarter" idx="11"/>
          </p:nvPr>
        </p:nvSpPr>
        <p:spPr>
          <a:xfrm>
            <a:off x="642910" y="2143116"/>
            <a:ext cx="2428875" cy="3286125"/>
          </a:xfrm>
          <a:prstGeom prst="rect">
            <a:avLst/>
          </a:prstGeom>
        </p:spPr>
        <p:txBody>
          <a:bodyPr/>
          <a:lstStyle/>
          <a:p>
            <a:r>
              <a:rPr lang="fr-FR"/>
              <a:t>Cliquez sur l'icône pour ajouter une image</a:t>
            </a:r>
          </a:p>
        </p:txBody>
      </p:sp>
      <p:sp>
        <p:nvSpPr>
          <p:cNvPr id="7" name="Espace réservé pour une image  6"/>
          <p:cNvSpPr>
            <a:spLocks noGrp="1"/>
          </p:cNvSpPr>
          <p:nvPr>
            <p:ph type="pic" sz="quarter" idx="12"/>
          </p:nvPr>
        </p:nvSpPr>
        <p:spPr>
          <a:xfrm>
            <a:off x="5786446" y="2143116"/>
            <a:ext cx="2571750" cy="3286125"/>
          </a:xfrm>
          <a:prstGeom prst="rect">
            <a:avLst/>
          </a:prstGeom>
        </p:spPr>
        <p:txBody>
          <a:bodyPr/>
          <a:lstStyle/>
          <a:p>
            <a:r>
              <a:rPr lang="fr-FR"/>
              <a:t>Cliquez sur l'icône pour ajouter une image</a:t>
            </a:r>
          </a:p>
        </p:txBody>
      </p:sp>
      <p:grpSp>
        <p:nvGrpSpPr>
          <p:cNvPr id="9" name="Groupe 8"/>
          <p:cNvGrpSpPr/>
          <p:nvPr userDrawn="1"/>
        </p:nvGrpSpPr>
        <p:grpSpPr>
          <a:xfrm>
            <a:off x="3071802" y="1785926"/>
            <a:ext cx="2786082" cy="4441824"/>
            <a:chOff x="3071802" y="1428736"/>
            <a:chExt cx="2952750" cy="4584700"/>
          </a:xfrm>
        </p:grpSpPr>
        <p:pic>
          <p:nvPicPr>
            <p:cNvPr id="10" name="Picture 9" descr="http://upload.wikimedia.org/wikipedia/commons/4/43/Qualite-diagramme-causes-effets-ishikawa.png"/>
            <p:cNvPicPr>
              <a:picLocks noChangeAspect="1" noChangeArrowheads="1"/>
            </p:cNvPicPr>
            <p:nvPr/>
          </p:nvPicPr>
          <p:blipFill>
            <a:blip r:embed="rId2" r:link="rId3" cstate="print"/>
            <a:srcRect/>
            <a:stretch>
              <a:fillRect/>
            </a:stretch>
          </p:blipFill>
          <p:spPr bwMode="auto">
            <a:xfrm>
              <a:off x="3176577" y="4557699"/>
              <a:ext cx="2708275" cy="1455737"/>
            </a:xfrm>
            <a:prstGeom prst="rect">
              <a:avLst/>
            </a:prstGeom>
            <a:noFill/>
            <a:ln w="9525">
              <a:solidFill>
                <a:schemeClr val="bg2"/>
              </a:solidFill>
              <a:miter lim="800000"/>
              <a:headEnd/>
              <a:tailEnd/>
            </a:ln>
          </p:spPr>
        </p:pic>
        <p:sp>
          <p:nvSpPr>
            <p:cNvPr id="11" name="AutoShape 13"/>
            <p:cNvSpPr>
              <a:spLocks noChangeArrowheads="1"/>
            </p:cNvSpPr>
            <p:nvPr/>
          </p:nvSpPr>
          <p:spPr bwMode="auto">
            <a:xfrm>
              <a:off x="3071802" y="1428736"/>
              <a:ext cx="492125" cy="304800"/>
            </a:xfrm>
            <a:prstGeom prst="homePlate">
              <a:avLst>
                <a:gd name="adj" fmla="val 43728"/>
              </a:avLst>
            </a:prstGeom>
            <a:solidFill>
              <a:srgbClr val="33CC33"/>
            </a:solidFill>
            <a:ln w="9525">
              <a:solidFill>
                <a:schemeClr val="tx1"/>
              </a:solidFill>
              <a:miter lim="800000"/>
              <a:headEnd/>
              <a:tailEnd/>
            </a:ln>
          </p:spPr>
          <p:txBody>
            <a:bodyPr wrap="none" anchor="ctr"/>
            <a:lstStyle/>
            <a:p>
              <a:endParaRPr lang="fr-FR"/>
            </a:p>
          </p:txBody>
        </p:sp>
        <p:sp>
          <p:nvSpPr>
            <p:cNvPr id="12" name="AutoShape 14"/>
            <p:cNvSpPr>
              <a:spLocks noChangeArrowheads="1"/>
            </p:cNvSpPr>
            <p:nvPr/>
          </p:nvSpPr>
          <p:spPr bwMode="auto">
            <a:xfrm>
              <a:off x="3563927" y="1733536"/>
              <a:ext cx="492125" cy="304800"/>
            </a:xfrm>
            <a:prstGeom prst="homePlate">
              <a:avLst>
                <a:gd name="adj" fmla="val 43728"/>
              </a:avLst>
            </a:prstGeom>
            <a:solidFill>
              <a:srgbClr val="00CCFF"/>
            </a:solidFill>
            <a:ln w="9525">
              <a:solidFill>
                <a:schemeClr val="tx1"/>
              </a:solidFill>
              <a:miter lim="800000"/>
              <a:headEnd/>
              <a:tailEnd/>
            </a:ln>
          </p:spPr>
          <p:txBody>
            <a:bodyPr wrap="none" anchor="ctr"/>
            <a:lstStyle/>
            <a:p>
              <a:endParaRPr lang="fr-FR"/>
            </a:p>
          </p:txBody>
        </p:sp>
        <p:sp>
          <p:nvSpPr>
            <p:cNvPr id="13" name="AutoShape 15"/>
            <p:cNvSpPr>
              <a:spLocks noChangeArrowheads="1"/>
            </p:cNvSpPr>
            <p:nvPr/>
          </p:nvSpPr>
          <p:spPr bwMode="auto">
            <a:xfrm>
              <a:off x="4056052" y="2038336"/>
              <a:ext cx="492125" cy="304800"/>
            </a:xfrm>
            <a:prstGeom prst="homePlate">
              <a:avLst>
                <a:gd name="adj" fmla="val 43728"/>
              </a:avLst>
            </a:prstGeom>
            <a:solidFill>
              <a:srgbClr val="FFFFCC"/>
            </a:solidFill>
            <a:ln w="9525">
              <a:solidFill>
                <a:schemeClr val="tx1"/>
              </a:solidFill>
              <a:miter lim="800000"/>
              <a:headEnd/>
              <a:tailEnd/>
            </a:ln>
          </p:spPr>
          <p:txBody>
            <a:bodyPr wrap="none" anchor="ctr"/>
            <a:lstStyle/>
            <a:p>
              <a:endParaRPr lang="fr-FR"/>
            </a:p>
          </p:txBody>
        </p:sp>
        <p:sp>
          <p:nvSpPr>
            <p:cNvPr id="14" name="AutoShape 16"/>
            <p:cNvSpPr>
              <a:spLocks noChangeArrowheads="1"/>
            </p:cNvSpPr>
            <p:nvPr/>
          </p:nvSpPr>
          <p:spPr bwMode="auto">
            <a:xfrm>
              <a:off x="4548177" y="2343136"/>
              <a:ext cx="492125" cy="304800"/>
            </a:xfrm>
            <a:prstGeom prst="homePlate">
              <a:avLst>
                <a:gd name="adj" fmla="val 43728"/>
              </a:avLst>
            </a:prstGeom>
            <a:solidFill>
              <a:srgbClr val="FF9933"/>
            </a:solidFill>
            <a:ln w="9525">
              <a:solidFill>
                <a:schemeClr val="tx1"/>
              </a:solidFill>
              <a:miter lim="800000"/>
              <a:headEnd/>
              <a:tailEnd/>
            </a:ln>
          </p:spPr>
          <p:txBody>
            <a:bodyPr wrap="none" anchor="ctr"/>
            <a:lstStyle/>
            <a:p>
              <a:endParaRPr lang="fr-FR"/>
            </a:p>
          </p:txBody>
        </p:sp>
        <p:sp>
          <p:nvSpPr>
            <p:cNvPr id="15" name="AutoShape 17"/>
            <p:cNvSpPr>
              <a:spLocks noChangeArrowheads="1"/>
            </p:cNvSpPr>
            <p:nvPr/>
          </p:nvSpPr>
          <p:spPr bwMode="auto">
            <a:xfrm>
              <a:off x="5040302" y="2647936"/>
              <a:ext cx="492125" cy="304800"/>
            </a:xfrm>
            <a:prstGeom prst="homePlate">
              <a:avLst>
                <a:gd name="adj" fmla="val 43728"/>
              </a:avLst>
            </a:prstGeom>
            <a:solidFill>
              <a:srgbClr val="CC3399"/>
            </a:solidFill>
            <a:ln w="9525">
              <a:solidFill>
                <a:schemeClr val="tx1"/>
              </a:solidFill>
              <a:miter lim="800000"/>
              <a:headEnd/>
              <a:tailEnd/>
            </a:ln>
          </p:spPr>
          <p:txBody>
            <a:bodyPr wrap="none" anchor="ctr"/>
            <a:lstStyle/>
            <a:p>
              <a:endParaRPr lang="fr-FR"/>
            </a:p>
          </p:txBody>
        </p:sp>
        <p:sp>
          <p:nvSpPr>
            <p:cNvPr id="16" name="AutoShape 18"/>
            <p:cNvSpPr>
              <a:spLocks noChangeArrowheads="1"/>
            </p:cNvSpPr>
            <p:nvPr/>
          </p:nvSpPr>
          <p:spPr bwMode="auto">
            <a:xfrm>
              <a:off x="5532427" y="2952736"/>
              <a:ext cx="492125" cy="304800"/>
            </a:xfrm>
            <a:prstGeom prst="homePlate">
              <a:avLst>
                <a:gd name="adj" fmla="val 43728"/>
              </a:avLst>
            </a:prstGeom>
            <a:solidFill>
              <a:srgbClr val="CC9900"/>
            </a:solidFill>
            <a:ln w="9525">
              <a:solidFill>
                <a:schemeClr val="tx1"/>
              </a:solidFill>
              <a:miter lim="800000"/>
              <a:headEnd/>
              <a:tailEnd/>
            </a:ln>
          </p:spPr>
          <p:txBody>
            <a:bodyPr wrap="none" anchor="ctr"/>
            <a:lstStyle/>
            <a:p>
              <a:endParaRPr lang="fr-FR"/>
            </a:p>
          </p:txBody>
        </p:sp>
        <p:sp>
          <p:nvSpPr>
            <p:cNvPr id="17" name="Line 19"/>
            <p:cNvSpPr>
              <a:spLocks noChangeShapeType="1"/>
            </p:cNvSpPr>
            <p:nvPr/>
          </p:nvSpPr>
          <p:spPr bwMode="auto">
            <a:xfrm>
              <a:off x="5743565" y="3262299"/>
              <a:ext cx="0" cy="12954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18" name="AutoShape 20"/>
            <p:cNvSpPr>
              <a:spLocks/>
            </p:cNvSpPr>
            <p:nvPr/>
          </p:nvSpPr>
          <p:spPr bwMode="auto">
            <a:xfrm rot="16200000">
              <a:off x="3477409" y="28884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19" name="AutoShape 21"/>
            <p:cNvSpPr>
              <a:spLocks/>
            </p:cNvSpPr>
            <p:nvPr/>
          </p:nvSpPr>
          <p:spPr bwMode="auto">
            <a:xfrm rot="16200000">
              <a:off x="4240995" y="2755093"/>
              <a:ext cx="519113" cy="2628900"/>
            </a:xfrm>
            <a:prstGeom prst="leftBrace">
              <a:avLst>
                <a:gd name="adj1" fmla="val 45719"/>
                <a:gd name="adj2" fmla="val 50000"/>
              </a:avLst>
            </a:prstGeom>
            <a:noFill/>
            <a:ln w="9525">
              <a:solidFill>
                <a:schemeClr val="tx1"/>
              </a:solidFill>
              <a:round/>
              <a:headEnd/>
              <a:tailEnd/>
            </a:ln>
          </p:spPr>
          <p:txBody>
            <a:bodyPr wrap="none" anchor="ctr"/>
            <a:lstStyle/>
            <a:p>
              <a:endParaRPr lang="fr-FR"/>
            </a:p>
          </p:txBody>
        </p:sp>
        <p:sp>
          <p:nvSpPr>
            <p:cNvPr id="20" name="AutoShape 22"/>
            <p:cNvSpPr>
              <a:spLocks/>
            </p:cNvSpPr>
            <p:nvPr/>
          </p:nvSpPr>
          <p:spPr bwMode="auto">
            <a:xfrm rot="16200000">
              <a:off x="4690259" y="29265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21" name="AutoShape 23"/>
            <p:cNvSpPr>
              <a:spLocks/>
            </p:cNvSpPr>
            <p:nvPr/>
          </p:nvSpPr>
          <p:spPr bwMode="auto">
            <a:xfrm rot="16200000">
              <a:off x="3775859" y="22407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22" name="Line 24"/>
            <p:cNvSpPr>
              <a:spLocks noChangeShapeType="1"/>
            </p:cNvSpPr>
            <p:nvPr/>
          </p:nvSpPr>
          <p:spPr bwMode="auto">
            <a:xfrm>
              <a:off x="4900602" y="3567099"/>
              <a:ext cx="9525" cy="9906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23" name="Line 25"/>
            <p:cNvSpPr>
              <a:spLocks noChangeShapeType="1"/>
            </p:cNvSpPr>
            <p:nvPr/>
          </p:nvSpPr>
          <p:spPr bwMode="auto">
            <a:xfrm>
              <a:off x="3986202" y="2881299"/>
              <a:ext cx="0" cy="1676400"/>
            </a:xfrm>
            <a:prstGeom prst="line">
              <a:avLst/>
            </a:prstGeom>
            <a:noFill/>
            <a:ln w="9525">
              <a:solidFill>
                <a:schemeClr val="tx1"/>
              </a:solidFill>
              <a:prstDash val="sysDot"/>
              <a:round/>
              <a:headEnd type="triangle" w="med" len="med"/>
              <a:tailEnd type="triangle" w="med" len="med"/>
            </a:ln>
          </p:spPr>
          <p:txBody>
            <a:bodyPr/>
            <a:lstStyle/>
            <a:p>
              <a:endParaRPr lang="fr-FR"/>
            </a:p>
          </p:txBody>
        </p:sp>
      </p:grpSp>
      <p:sp>
        <p:nvSpPr>
          <p:cNvPr id="24" name="ZoneTexte 23"/>
          <p:cNvSpPr txBox="1"/>
          <p:nvPr userDrawn="1"/>
        </p:nvSpPr>
        <p:spPr>
          <a:xfrm>
            <a:off x="1475656" y="1340768"/>
            <a:ext cx="6192688" cy="369332"/>
          </a:xfrm>
          <a:prstGeom prst="rect">
            <a:avLst/>
          </a:prstGeom>
          <a:noFill/>
        </p:spPr>
        <p:txBody>
          <a:bodyPr wrap="square" rtlCol="0">
            <a:spAutoFit/>
          </a:bodyPr>
          <a:lstStyle/>
          <a:p>
            <a:r>
              <a:rPr lang="fr-FR" dirty="0"/>
              <a:t>DE</a:t>
            </a:r>
            <a:r>
              <a:rPr lang="fr-FR" baseline="0" dirty="0"/>
              <a:t> LA SITUATION INITIALE A LA SITUATION FINALE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entification d'une phas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00481AB-0A15-4ED2-AB9F-DBCAEAD87272}" type="slidenum">
              <a:rPr lang="fr-FR" smtClean="0"/>
              <a:pPr/>
              <a:t>‹N°›</a:t>
            </a:fld>
            <a:endParaRPr lang="fr-FR" dirty="0"/>
          </a:p>
        </p:txBody>
      </p:sp>
      <p:sp>
        <p:nvSpPr>
          <p:cNvPr id="5" name="Espace réservé pour une image  4"/>
          <p:cNvSpPr>
            <a:spLocks noGrp="1"/>
          </p:cNvSpPr>
          <p:nvPr>
            <p:ph type="pic" sz="quarter" idx="11"/>
          </p:nvPr>
        </p:nvSpPr>
        <p:spPr>
          <a:xfrm>
            <a:off x="785786" y="2357430"/>
            <a:ext cx="3500462" cy="3071818"/>
          </a:xfrm>
          <a:prstGeom prst="rect">
            <a:avLst/>
          </a:prstGeom>
        </p:spPr>
        <p:txBody>
          <a:bodyPr/>
          <a:lstStyle/>
          <a:p>
            <a:r>
              <a:rPr lang="fr-FR"/>
              <a:t>Cliquez sur l'icône pour ajouter une image</a:t>
            </a:r>
          </a:p>
        </p:txBody>
      </p:sp>
      <p:sp>
        <p:nvSpPr>
          <p:cNvPr id="6" name="Espace réservé pour une image  4"/>
          <p:cNvSpPr>
            <a:spLocks noGrp="1"/>
          </p:cNvSpPr>
          <p:nvPr>
            <p:ph type="pic" sz="quarter" idx="12"/>
          </p:nvPr>
        </p:nvSpPr>
        <p:spPr>
          <a:xfrm>
            <a:off x="5072066" y="2357430"/>
            <a:ext cx="3357586" cy="3071818"/>
          </a:xfrm>
          <a:prstGeom prst="rect">
            <a:avLst/>
          </a:prstGeom>
        </p:spPr>
        <p:txBody>
          <a:bodyPr/>
          <a:lstStyle/>
          <a:p>
            <a:r>
              <a:rPr lang="fr-FR"/>
              <a:t>Cliquez sur l'icône pour ajouter une image</a:t>
            </a:r>
          </a:p>
        </p:txBody>
      </p:sp>
      <p:sp>
        <p:nvSpPr>
          <p:cNvPr id="8" name="Espace réservé du texte 7"/>
          <p:cNvSpPr>
            <a:spLocks noGrp="1"/>
          </p:cNvSpPr>
          <p:nvPr>
            <p:ph type="body" sz="quarter" idx="13"/>
          </p:nvPr>
        </p:nvSpPr>
        <p:spPr>
          <a:xfrm>
            <a:off x="755576" y="1500188"/>
            <a:ext cx="3602110" cy="571500"/>
          </a:xfrm>
          <a:prstGeom prst="rect">
            <a:avLst/>
          </a:prstGeom>
        </p:spPr>
        <p:txBody>
          <a:bodyPr/>
          <a:lstStyle/>
          <a:p>
            <a:pPr lvl="0"/>
            <a:r>
              <a:rPr lang="fr-FR"/>
              <a:t>Cliquez pour modifier les styles du texte du masque</a:t>
            </a:r>
          </a:p>
        </p:txBody>
      </p:sp>
      <p:sp>
        <p:nvSpPr>
          <p:cNvPr id="9" name="Espace réservé du texte 7"/>
          <p:cNvSpPr>
            <a:spLocks noGrp="1"/>
          </p:cNvSpPr>
          <p:nvPr>
            <p:ph type="body" sz="quarter" idx="14"/>
          </p:nvPr>
        </p:nvSpPr>
        <p:spPr>
          <a:xfrm>
            <a:off x="5000628" y="1500174"/>
            <a:ext cx="3500462" cy="571500"/>
          </a:xfrm>
          <a:prstGeom prst="rect">
            <a:avLst/>
          </a:prstGeom>
        </p:spPr>
        <p:txBody>
          <a:body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alyse 5M d'une phas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600481AB-0A15-4ED2-AB9F-DBCAEAD87272}" type="slidenum">
              <a:rPr lang="fr-FR" smtClean="0"/>
              <a:pPr/>
              <a:t>‹N°›</a:t>
            </a:fld>
            <a:endParaRPr lang="fr-FR" dirty="0"/>
          </a:p>
        </p:txBody>
      </p:sp>
      <p:sp>
        <p:nvSpPr>
          <p:cNvPr id="6" name="Espace réservé pour une image  5"/>
          <p:cNvSpPr>
            <a:spLocks noGrp="1"/>
          </p:cNvSpPr>
          <p:nvPr>
            <p:ph type="pic" sz="quarter" idx="12"/>
          </p:nvPr>
        </p:nvSpPr>
        <p:spPr>
          <a:xfrm>
            <a:off x="642910" y="1285860"/>
            <a:ext cx="3786214" cy="2357454"/>
          </a:xfrm>
          <a:prstGeom prst="rect">
            <a:avLst/>
          </a:prstGeom>
        </p:spPr>
        <p:txBody>
          <a:bodyPr/>
          <a:lstStyle/>
          <a:p>
            <a:r>
              <a:rPr lang="fr-FR"/>
              <a:t>Cliquez sur l'icône pour ajouter une image</a:t>
            </a:r>
          </a:p>
        </p:txBody>
      </p:sp>
      <p:sp>
        <p:nvSpPr>
          <p:cNvPr id="7" name="Espace réservé pour une image  5"/>
          <p:cNvSpPr>
            <a:spLocks noGrp="1"/>
          </p:cNvSpPr>
          <p:nvPr>
            <p:ph type="pic" sz="quarter" idx="13"/>
          </p:nvPr>
        </p:nvSpPr>
        <p:spPr>
          <a:xfrm>
            <a:off x="642910" y="3857628"/>
            <a:ext cx="3786214" cy="2428877"/>
          </a:xfrm>
          <a:prstGeom prst="rect">
            <a:avLst/>
          </a:prstGeom>
        </p:spPr>
        <p:txBody>
          <a:bodyPr/>
          <a:lstStyle/>
          <a:p>
            <a:r>
              <a:rPr lang="fr-FR"/>
              <a:t>Cliquez sur l'icône pour ajouter une image</a:t>
            </a:r>
          </a:p>
        </p:txBody>
      </p:sp>
      <p:sp>
        <p:nvSpPr>
          <p:cNvPr id="9" name="Espace réservé du texte 8"/>
          <p:cNvSpPr>
            <a:spLocks noGrp="1"/>
          </p:cNvSpPr>
          <p:nvPr>
            <p:ph type="body" sz="quarter" idx="14"/>
          </p:nvPr>
        </p:nvSpPr>
        <p:spPr>
          <a:xfrm>
            <a:off x="4643438" y="1285860"/>
            <a:ext cx="4000500" cy="500066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10" name="Espace réservé du pied de page 4"/>
          <p:cNvSpPr>
            <a:spLocks noGrp="1"/>
          </p:cNvSpPr>
          <p:nvPr>
            <p:ph type="ftr" sz="quarter" idx="3"/>
          </p:nvPr>
        </p:nvSpPr>
        <p:spPr>
          <a:xfrm>
            <a:off x="4786314" y="6572248"/>
            <a:ext cx="3286148" cy="28575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r>
              <a:rPr lang="fr-FR" dirty="0" err="1"/>
              <a:t>Xxxxxxxxxxxxxxx</a:t>
            </a:r>
            <a:r>
              <a:rPr lang="fr-FR" dirty="0"/>
              <a:t> - </a:t>
            </a:r>
            <a:r>
              <a:rPr lang="fr-FR" dirty="0" err="1"/>
              <a:t>xxxxxxxxxxx</a:t>
            </a:r>
            <a:endParaRPr lang="fr-FR" dirty="0"/>
          </a:p>
        </p:txBody>
      </p:sp>
      <p:sp>
        <p:nvSpPr>
          <p:cNvPr id="11" name="Espace réservé du numéro de diapositive 5"/>
          <p:cNvSpPr>
            <a:spLocks noGrp="1"/>
          </p:cNvSpPr>
          <p:nvPr>
            <p:ph type="sldNum" sz="quarter" idx="4"/>
          </p:nvPr>
        </p:nvSpPr>
        <p:spPr>
          <a:xfrm>
            <a:off x="4267184" y="6564313"/>
            <a:ext cx="519130" cy="293687"/>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776B3CE7-C01F-44D9-9C8F-418749C1C69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28860" y="142852"/>
            <a:ext cx="4286280" cy="571504"/>
          </a:xfrm>
          <a:prstGeom prst="rect">
            <a:avLst/>
          </a:prstGeom>
        </p:spPr>
        <p:txBody>
          <a:bodyPr/>
          <a:lstStyle>
            <a:lvl1pPr>
              <a:defRPr>
                <a:latin typeface="Arial" pitchFamily="34" charset="0"/>
                <a:cs typeface="Arial" pitchFamily="34" charset="0"/>
              </a:defRPr>
            </a:lvl1pPr>
          </a:lstStyle>
          <a:p>
            <a:r>
              <a:rPr lang="fr-FR"/>
              <a:t>Cliquez pour modifier le style du titre</a:t>
            </a:r>
          </a:p>
        </p:txBody>
      </p:sp>
      <p:sp>
        <p:nvSpPr>
          <p:cNvPr id="3" name="Espace réservé du contenu 2"/>
          <p:cNvSpPr>
            <a:spLocks noGrp="1"/>
          </p:cNvSpPr>
          <p:nvPr>
            <p:ph idx="1"/>
          </p:nvPr>
        </p:nvSpPr>
        <p:spPr>
          <a:xfrm>
            <a:off x="457200" y="1071546"/>
            <a:ext cx="8229600" cy="5054617"/>
          </a:xfrm>
          <a:prstGeom prst="rect">
            <a:avLst/>
          </a:prstGeo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4786314" y="6572248"/>
            <a:ext cx="3286148" cy="285752"/>
          </a:xfrm>
          <a:prstGeom prst="rect">
            <a:avLst/>
          </a:prstGeom>
        </p:spPr>
        <p:txBody>
          <a:bodyPr/>
          <a:lstStyle/>
          <a:p>
            <a:r>
              <a:rPr lang="fr-FR"/>
              <a:t>Xxxxxxxxxxxxxxx - xxxxxxxxxxx</a:t>
            </a:r>
          </a:p>
        </p:txBody>
      </p:sp>
      <p:sp>
        <p:nvSpPr>
          <p:cNvPr id="6" name="Espace réservé du numéro de diapositive 5"/>
          <p:cNvSpPr>
            <a:spLocks noGrp="1"/>
          </p:cNvSpPr>
          <p:nvPr>
            <p:ph type="sldNum" sz="quarter" idx="12"/>
          </p:nvPr>
        </p:nvSpPr>
        <p:spPr>
          <a:xfrm>
            <a:off x="500034" y="6299316"/>
            <a:ext cx="857256" cy="365125"/>
          </a:xfrm>
          <a:prstGeom prst="rect">
            <a:avLst/>
          </a:prstGeom>
        </p:spPr>
        <p:txBody>
          <a:bodyPr/>
          <a:lstStyle/>
          <a:p>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428860" y="142852"/>
            <a:ext cx="4286280" cy="571504"/>
          </a:xfrm>
          <a:prstGeom prst="rect">
            <a:avLst/>
          </a:prstGeom>
        </p:spPr>
        <p:txBody>
          <a:bodyPr/>
          <a:lstStyle/>
          <a:p>
            <a:r>
              <a:rPr lang="fr-FR"/>
              <a:t>Cliquez pour modifier le style du titre</a:t>
            </a:r>
          </a:p>
        </p:txBody>
      </p:sp>
      <p:sp>
        <p:nvSpPr>
          <p:cNvPr id="4" name="Espace réservé du pied de page 3"/>
          <p:cNvSpPr>
            <a:spLocks noGrp="1"/>
          </p:cNvSpPr>
          <p:nvPr>
            <p:ph type="ftr" sz="quarter" idx="11"/>
          </p:nvPr>
        </p:nvSpPr>
        <p:spPr>
          <a:xfrm>
            <a:off x="4786314" y="6572248"/>
            <a:ext cx="3286148" cy="285752"/>
          </a:xfrm>
          <a:prstGeom prst="rect">
            <a:avLst/>
          </a:prstGeom>
        </p:spPr>
        <p:txBody>
          <a:bodyPr/>
          <a:lstStyle/>
          <a:p>
            <a:r>
              <a:rPr lang="fr-FR"/>
              <a:t>Xxxxxxxxxxxxxxx - xxxxxxxxxxx</a:t>
            </a:r>
          </a:p>
        </p:txBody>
      </p:sp>
      <p:sp>
        <p:nvSpPr>
          <p:cNvPr id="5" name="Espace réservé du numéro de diapositive 4"/>
          <p:cNvSpPr>
            <a:spLocks noGrp="1"/>
          </p:cNvSpPr>
          <p:nvPr>
            <p:ph type="sldNum" sz="quarter" idx="12"/>
          </p:nvPr>
        </p:nvSpPr>
        <p:spPr>
          <a:xfrm>
            <a:off x="500034" y="6299316"/>
            <a:ext cx="857256" cy="365125"/>
          </a:xfrm>
          <a:prstGeom prst="rect">
            <a:avLst/>
          </a:prstGeom>
        </p:spPr>
        <p:txBody>
          <a:bodyPr/>
          <a:lstStyle/>
          <a:p>
            <a:fld id="{776B3CE7-C01F-44D9-9C8F-418749C1C69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4786314" y="6572248"/>
            <a:ext cx="3286148" cy="285752"/>
          </a:xfrm>
          <a:prstGeom prst="rect">
            <a:avLst/>
          </a:prstGeom>
        </p:spPr>
        <p:txBody>
          <a:bodyPr/>
          <a:lstStyle/>
          <a:p>
            <a:r>
              <a:rPr lang="fr-FR"/>
              <a:t>Xxxxxxxxxxxxxxx - xxxxxxxxxxx</a:t>
            </a:r>
          </a:p>
        </p:txBody>
      </p:sp>
      <p:sp>
        <p:nvSpPr>
          <p:cNvPr id="4" name="Espace réservé du numéro de diapositive 3"/>
          <p:cNvSpPr>
            <a:spLocks noGrp="1"/>
          </p:cNvSpPr>
          <p:nvPr>
            <p:ph type="sldNum" sz="quarter" idx="12"/>
          </p:nvPr>
        </p:nvSpPr>
        <p:spPr>
          <a:xfrm>
            <a:off x="500034" y="6299316"/>
            <a:ext cx="857256" cy="365125"/>
          </a:xfrm>
          <a:prstGeom prst="rect">
            <a:avLst/>
          </a:prstGeom>
        </p:spPr>
        <p:txBody>
          <a:bodyPr/>
          <a:lstStyle/>
          <a:p>
            <a:fld id="{776B3CE7-C01F-44D9-9C8F-418749C1C69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500034" y="6299316"/>
            <a:ext cx="8572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481AB-0A15-4ED2-AB9F-DBCAEAD87272}" type="slidenum">
              <a:rPr lang="fr-FR" smtClean="0"/>
              <a:pPr/>
              <a:t>‹N°›</a:t>
            </a:fld>
            <a:endParaRPr lang="fr-FR" dirty="0"/>
          </a:p>
        </p:txBody>
      </p:sp>
      <p:pic>
        <p:nvPicPr>
          <p:cNvPr id="7" name="Image 6" descr="logoOPPBTP.jpg"/>
          <p:cNvPicPr>
            <a:picLocks noChangeAspect="1"/>
          </p:cNvPicPr>
          <p:nvPr/>
        </p:nvPicPr>
        <p:blipFill>
          <a:blip r:embed="rId14" cstate="print"/>
          <a:stretch>
            <a:fillRect/>
          </a:stretch>
        </p:blipFill>
        <p:spPr>
          <a:xfrm>
            <a:off x="251520" y="332656"/>
            <a:ext cx="1728192" cy="374151"/>
          </a:xfrm>
          <a:prstGeom prst="rect">
            <a:avLst/>
          </a:prstGeom>
        </p:spPr>
      </p:pic>
      <p:pic>
        <p:nvPicPr>
          <p:cNvPr id="8" name="Image 7" descr="logoQ-50mm.jpg"/>
          <p:cNvPicPr>
            <a:picLocks noChangeAspect="1"/>
          </p:cNvPicPr>
          <p:nvPr/>
        </p:nvPicPr>
        <p:blipFill>
          <a:blip r:embed="rId15" cstate="print"/>
          <a:stretch>
            <a:fillRect/>
          </a:stretch>
        </p:blipFill>
        <p:spPr>
          <a:xfrm>
            <a:off x="7596336" y="188640"/>
            <a:ext cx="1102350" cy="608570"/>
          </a:xfrm>
          <a:prstGeom prst="rect">
            <a:avLst/>
          </a:prstGeom>
        </p:spPr>
      </p:pic>
      <p:sp>
        <p:nvSpPr>
          <p:cNvPr id="12" name="Espace réservé du pied de page 4"/>
          <p:cNvSpPr txBox="1">
            <a:spLocks/>
          </p:cNvSpPr>
          <p:nvPr/>
        </p:nvSpPr>
        <p:spPr>
          <a:xfrm>
            <a:off x="2357422" y="6299316"/>
            <a:ext cx="392909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rPr>
              <a:t>Menuiserie – Fabrication d’un escalier</a:t>
            </a:r>
          </a:p>
        </p:txBody>
      </p:sp>
      <p:pic>
        <p:nvPicPr>
          <p:cNvPr id="9" name="Image 8" descr="zoom_chantiers_ssligne.jpg"/>
          <p:cNvPicPr>
            <a:picLocks noChangeAspect="1"/>
          </p:cNvPicPr>
          <p:nvPr/>
        </p:nvPicPr>
        <p:blipFill>
          <a:blip r:embed="rId16" cstate="print"/>
          <a:stretch>
            <a:fillRect/>
          </a:stretch>
        </p:blipFill>
        <p:spPr>
          <a:xfrm>
            <a:off x="3491880" y="188640"/>
            <a:ext cx="2088232" cy="1026102"/>
          </a:xfrm>
          <a:prstGeom prst="rect">
            <a:avLst/>
          </a:prstGeom>
        </p:spPr>
      </p:pic>
      <p:sp>
        <p:nvSpPr>
          <p:cNvPr id="2" name="ZoneTexte 1"/>
          <p:cNvSpPr txBox="1"/>
          <p:nvPr userDrawn="1"/>
        </p:nvSpPr>
        <p:spPr>
          <a:xfrm>
            <a:off x="7308304" y="6381328"/>
            <a:ext cx="1319349" cy="276999"/>
          </a:xfrm>
          <a:prstGeom prst="rect">
            <a:avLst/>
          </a:prstGeom>
          <a:noFill/>
        </p:spPr>
        <p:txBody>
          <a:bodyPr wrap="square" rtlCol="0">
            <a:spAutoFit/>
          </a:bodyPr>
          <a:lstStyle/>
          <a:p>
            <a:r>
              <a:rPr lang="fr-FR" sz="1200" dirty="0"/>
              <a:t>OPPBTP - 2011</a:t>
            </a: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2" r:id="rId4"/>
    <p:sldLayoutId id="2147483650" r:id="rId5"/>
    <p:sldLayoutId id="2147483654" r:id="rId6"/>
    <p:sldLayoutId id="2147483655" r:id="rId7"/>
    <p:sldLayoutId id="2147483657" r:id="rId8"/>
    <p:sldLayoutId id="2147483658" r:id="rId9"/>
    <p:sldLayoutId id="2147483659" r:id="rId10"/>
    <p:sldLayoutId id="2147483660" r:id="rId11"/>
    <p:sldLayoutId id="2147483661" r:id="rId12"/>
  </p:sldLayoutIdLst>
  <p:txStyles>
    <p:titleStyle>
      <a:lvl1pPr algn="ctr" defTabSz="914400" rtl="0" eaLnBrk="1" latinLnBrk="0" hangingPunct="1">
        <a:spcBef>
          <a:spcPct val="0"/>
        </a:spcBef>
        <a:buNone/>
        <a:defRPr sz="2000" kern="120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http://upload.wikimedia.org/wikipedia/commons/4/43/Qualite-diagramme-causes-effets-ishikawa.p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69.jpe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72.jpe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78.jpeg"/></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82.jpeg"/></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84.jpeg"/></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86.jpeg"/></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88.jpeg"/></Relationships>
</file>

<file path=ppt/slides/_rels/slide4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94.jpeg"/></Relationships>
</file>

<file path=ppt/slides/_rels/slide4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4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00.jpeg"/></Relationships>
</file>

<file path=ppt/slides/_rels/slide4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02.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85800" y="2130425"/>
            <a:ext cx="7772400" cy="1470025"/>
          </a:xfrm>
          <a:prstGeom prst="rect">
            <a:avLst/>
          </a:prstGeom>
        </p:spPr>
        <p:txBody>
          <a:bodyPr/>
          <a:lstStyle/>
          <a:p>
            <a:r>
              <a:rPr lang="fr-FR" sz="4000" b="1" dirty="0">
                <a:solidFill>
                  <a:schemeClr val="bg1"/>
                </a:solidFill>
              </a:rPr>
              <a:t>SANITAIRE</a:t>
            </a:r>
          </a:p>
        </p:txBody>
      </p:sp>
      <p:sp>
        <p:nvSpPr>
          <p:cNvPr id="3" name="Sous-titre 2"/>
          <p:cNvSpPr>
            <a:spLocks noGrp="1"/>
          </p:cNvSpPr>
          <p:nvPr>
            <p:ph type="subTitle" idx="4294967295"/>
          </p:nvPr>
        </p:nvSpPr>
        <p:spPr>
          <a:xfrm>
            <a:off x="1259632" y="5747320"/>
            <a:ext cx="6400800" cy="576064"/>
          </a:xfrm>
          <a:prstGeom prst="rect">
            <a:avLst/>
          </a:prstGeom>
        </p:spPr>
        <p:txBody>
          <a:bodyPr/>
          <a:lstStyle/>
          <a:p>
            <a:pPr algn="ctr"/>
            <a:r>
              <a:rPr lang="fr-FR" sz="2400" dirty="0"/>
              <a:t>Fabrication d’un escalier</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006842"/>
            <a:ext cx="4968552" cy="3726414"/>
          </a:xfrm>
          <a:prstGeom prst="rect">
            <a:avLst/>
          </a:prstGeom>
        </p:spPr>
      </p:pic>
      <p:sp>
        <p:nvSpPr>
          <p:cNvPr id="4" name="ZoneTexte 3"/>
          <p:cNvSpPr txBox="1"/>
          <p:nvPr/>
        </p:nvSpPr>
        <p:spPr>
          <a:xfrm>
            <a:off x="395536" y="6309320"/>
            <a:ext cx="2088232" cy="276999"/>
          </a:xfrm>
          <a:prstGeom prst="rect">
            <a:avLst/>
          </a:prstGeom>
          <a:noFill/>
        </p:spPr>
        <p:txBody>
          <a:bodyPr wrap="square" rtlCol="0">
            <a:spAutoFit/>
          </a:bodyPr>
          <a:lstStyle/>
          <a:p>
            <a:r>
              <a:rPr lang="fr-FR" sz="1200" dirty="0"/>
              <a:t>ZC_MeF2 V3</a:t>
            </a:r>
          </a:p>
        </p:txBody>
      </p:sp>
      <p:sp>
        <p:nvSpPr>
          <p:cNvPr id="5" name="ZoneTexte 4"/>
          <p:cNvSpPr txBox="1"/>
          <p:nvPr/>
        </p:nvSpPr>
        <p:spPr>
          <a:xfrm>
            <a:off x="1547664" y="1196752"/>
            <a:ext cx="5904656" cy="707886"/>
          </a:xfrm>
          <a:prstGeom prst="rect">
            <a:avLst/>
          </a:prstGeom>
          <a:noFill/>
        </p:spPr>
        <p:txBody>
          <a:bodyPr wrap="square" rtlCol="0">
            <a:spAutoFit/>
          </a:bodyPr>
          <a:lstStyle/>
          <a:p>
            <a:pPr algn="ctr"/>
            <a:r>
              <a:rPr lang="fr-FR" sz="4000" dirty="0"/>
              <a:t>Menuiserie fabrication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285720" y="1357298"/>
            <a:ext cx="4214842"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Rectangle 2"/>
          <p:cNvSpPr>
            <a:spLocks noGrp="1" noChangeArrowheads="1"/>
          </p:cNvSpPr>
          <p:nvPr>
            <p:ph type="title"/>
          </p:nvPr>
        </p:nvSpPr>
        <p:spPr>
          <a:xfrm>
            <a:off x="2627784" y="1383713"/>
            <a:ext cx="4286280" cy="571504"/>
          </a:xfrm>
        </p:spPr>
        <p:txBody>
          <a:bodyPr/>
          <a:lstStyle/>
          <a:p>
            <a:pPr eaLnBrk="1" hangingPunct="1">
              <a:defRPr/>
            </a:pPr>
            <a:r>
              <a:rPr lang="fr-FR" dirty="0"/>
              <a:t>Description de l’atelier (1)</a:t>
            </a:r>
          </a:p>
        </p:txBody>
      </p:sp>
      <p:sp>
        <p:nvSpPr>
          <p:cNvPr id="7" name="ZoneTexte 6"/>
          <p:cNvSpPr txBox="1"/>
          <p:nvPr/>
        </p:nvSpPr>
        <p:spPr>
          <a:xfrm>
            <a:off x="1331640" y="1916832"/>
            <a:ext cx="6912768" cy="369332"/>
          </a:xfrm>
          <a:prstGeom prst="rect">
            <a:avLst/>
          </a:prstGeom>
          <a:noFill/>
        </p:spPr>
        <p:txBody>
          <a:bodyPr wrap="square" rtlCol="0">
            <a:spAutoFit/>
          </a:bodyPr>
          <a:lstStyle/>
          <a:p>
            <a:pPr algn="ctr"/>
            <a:r>
              <a:rPr lang="fr-FR" dirty="0"/>
              <a:t>Entreprise située en zone artisanale, disposant d’un parking.</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45" y="2492896"/>
            <a:ext cx="3528392" cy="2646294"/>
          </a:xfrm>
          <a:prstGeom prst="rect">
            <a:avLst/>
          </a:prstGeom>
        </p:spPr>
      </p:pic>
      <p:sp>
        <p:nvSpPr>
          <p:cNvPr id="9" name="ZoneTexte 8"/>
          <p:cNvSpPr txBox="1"/>
          <p:nvPr/>
        </p:nvSpPr>
        <p:spPr>
          <a:xfrm>
            <a:off x="1187624" y="5517232"/>
            <a:ext cx="6912768" cy="646331"/>
          </a:xfrm>
          <a:prstGeom prst="rect">
            <a:avLst/>
          </a:prstGeom>
          <a:noFill/>
        </p:spPr>
        <p:txBody>
          <a:bodyPr wrap="square" rtlCol="0">
            <a:spAutoFit/>
          </a:bodyPr>
          <a:lstStyle/>
          <a:p>
            <a:pPr algn="ctr"/>
            <a:r>
              <a:rPr lang="fr-FR" dirty="0"/>
              <a:t>Les bâtiments comprennent l’atelier de fabrication, les bureaux et un hall d’exposition.</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492896"/>
            <a:ext cx="3528392" cy="26462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539552" y="1285860"/>
            <a:ext cx="8064896" cy="558964"/>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L’atelier regroupe</a:t>
            </a:r>
            <a:r>
              <a:rPr kumimoji="0" lang="fr-FR" sz="2000" b="0" i="0" u="none" strike="noStrike" kern="1200" cap="none" spc="0" normalizeH="0" noProof="0" dirty="0">
                <a:ln>
                  <a:noFill/>
                </a:ln>
                <a:solidFill>
                  <a:schemeClr val="tx1"/>
                </a:solidFill>
                <a:effectLst/>
                <a:uLnTx/>
                <a:uFillTx/>
                <a:latin typeface="Arial" pitchFamily="34" charset="0"/>
                <a:ea typeface="+mj-ea"/>
                <a:cs typeface="Arial" pitchFamily="34" charset="0"/>
              </a:rPr>
              <a:t> tous les postes de fabrication ainsi que la cabine de finition (isolée) et la zone de stockage et de chargement</a:t>
            </a:r>
            <a:endPar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60848"/>
            <a:ext cx="3528392" cy="264629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060848"/>
            <a:ext cx="3600400" cy="2700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539552" y="1052736"/>
            <a:ext cx="8064896" cy="432048"/>
          </a:xfrm>
          <a:prstGeom prst="rect">
            <a:avLst/>
          </a:prstGeom>
        </p:spPr>
        <p:txBody>
          <a:bodyP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L’atelier dispose</a:t>
            </a:r>
            <a:r>
              <a:rPr kumimoji="0" lang="fr-FR" sz="2000" b="0" i="0" u="none" strike="noStrike" kern="1200" cap="none" spc="0" normalizeH="0" noProof="0" dirty="0">
                <a:ln>
                  <a:noFill/>
                </a:ln>
                <a:solidFill>
                  <a:schemeClr val="tx1"/>
                </a:solidFill>
                <a:effectLst/>
                <a:uLnTx/>
                <a:uFillTx/>
                <a:latin typeface="Arial" pitchFamily="34" charset="0"/>
                <a:ea typeface="+mj-ea"/>
                <a:cs typeface="Arial" pitchFamily="34" charset="0"/>
              </a:rPr>
              <a:t> d’une aspiration centralisée avec </a:t>
            </a:r>
            <a:r>
              <a:rPr lang="fr-FR" sz="2000" dirty="0">
                <a:latin typeface="Arial" pitchFamily="34" charset="0"/>
                <a:ea typeface="+mj-ea"/>
                <a:cs typeface="Arial" pitchFamily="34" charset="0"/>
              </a:rPr>
              <a:t>targette</a:t>
            </a:r>
            <a:r>
              <a:rPr kumimoji="0" lang="fr-FR" sz="2000" b="0" i="0" u="none" strike="noStrike" kern="1200" cap="none" spc="0" normalizeH="0" noProof="0" dirty="0">
                <a:ln>
                  <a:noFill/>
                </a:ln>
                <a:solidFill>
                  <a:schemeClr val="tx1"/>
                </a:solidFill>
                <a:effectLst/>
                <a:uLnTx/>
                <a:uFillTx/>
                <a:latin typeface="Arial" pitchFamily="34" charset="0"/>
                <a:ea typeface="+mj-ea"/>
                <a:cs typeface="Arial" pitchFamily="34" charset="0"/>
              </a:rPr>
              <a:t>s (registres) automatiques et de groupes haute dépression pour l’outillage électroportatif</a:t>
            </a:r>
            <a:endPar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350" y="1441486"/>
            <a:ext cx="2857200" cy="21429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441486"/>
            <a:ext cx="2880320" cy="216024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544" y="3601726"/>
            <a:ext cx="2880320" cy="216024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1886" y="3601726"/>
            <a:ext cx="2880320" cy="2160240"/>
          </a:xfrm>
          <a:prstGeom prst="rect">
            <a:avLst/>
          </a:prstGeom>
        </p:spPr>
      </p:pic>
      <p:sp>
        <p:nvSpPr>
          <p:cNvPr id="10" name="Rectangle 2"/>
          <p:cNvSpPr txBox="1">
            <a:spLocks noChangeArrowheads="1"/>
          </p:cNvSpPr>
          <p:nvPr/>
        </p:nvSpPr>
        <p:spPr>
          <a:xfrm>
            <a:off x="827584" y="5949280"/>
            <a:ext cx="8064896" cy="432048"/>
          </a:xfrm>
          <a:prstGeom prst="rect">
            <a:avLst/>
          </a:prstGeom>
        </p:spPr>
        <p:txBody>
          <a:bodyP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L’atelier dispose</a:t>
            </a:r>
            <a:r>
              <a:rPr kumimoji="0" lang="fr-FR" sz="2000" b="0" i="0" u="none" strike="noStrike" kern="1200" cap="none" spc="0" normalizeH="0" noProof="0" dirty="0">
                <a:ln>
                  <a:noFill/>
                </a:ln>
                <a:solidFill>
                  <a:schemeClr val="tx1"/>
                </a:solidFill>
                <a:effectLst/>
                <a:uLnTx/>
                <a:uFillTx/>
                <a:latin typeface="Arial" pitchFamily="34" charset="0"/>
                <a:ea typeface="+mj-ea"/>
                <a:cs typeface="Arial" pitchFamily="34" charset="0"/>
              </a:rPr>
              <a:t> d’un système de compactage des poussières et déchets papier en briques utilisées pour le chauffage (production équivalente à 23000l de fioul/an)</a:t>
            </a:r>
            <a:endPar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1894" y="1691680"/>
            <a:ext cx="1260310" cy="945232"/>
          </a:xfrm>
          <a:prstGeom prst="rect">
            <a:avLst/>
          </a:prstGeom>
        </p:spPr>
      </p:pic>
    </p:spTree>
    <p:extLst>
      <p:ext uri="{BB962C8B-B14F-4D97-AF65-F5344CB8AC3E}">
        <p14:creationId xmlns:p14="http://schemas.microsoft.com/office/powerpoint/2010/main" val="331152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539552" y="1158172"/>
            <a:ext cx="8064896" cy="270932"/>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Les bâtiments sont équipés de sanitaires, vestiaires et douches séparés H/F.</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350" y="1441486"/>
            <a:ext cx="2857200" cy="21429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441486"/>
            <a:ext cx="2880320" cy="216024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544" y="3601726"/>
            <a:ext cx="2880320" cy="216024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1886" y="3601726"/>
            <a:ext cx="2880320" cy="2160240"/>
          </a:xfrm>
          <a:prstGeom prst="rect">
            <a:avLst/>
          </a:prstGeom>
        </p:spPr>
      </p:pic>
      <p:sp>
        <p:nvSpPr>
          <p:cNvPr id="10" name="Rectangle 2"/>
          <p:cNvSpPr txBox="1">
            <a:spLocks noChangeArrowheads="1"/>
          </p:cNvSpPr>
          <p:nvPr/>
        </p:nvSpPr>
        <p:spPr>
          <a:xfrm>
            <a:off x="827584" y="5949280"/>
            <a:ext cx="8064896" cy="432048"/>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Le</a:t>
            </a:r>
            <a:r>
              <a:rPr kumimoji="0" lang="fr-FR" sz="2000" b="0" i="0" u="none" strike="noStrike" kern="1200" cap="none" spc="0" normalizeH="0" noProof="0" dirty="0">
                <a:ln>
                  <a:noFill/>
                </a:ln>
                <a:solidFill>
                  <a:schemeClr val="tx1"/>
                </a:solidFill>
                <a:effectLst/>
                <a:uLnTx/>
                <a:uFillTx/>
                <a:latin typeface="Arial" pitchFamily="34" charset="0"/>
                <a:ea typeface="+mj-ea"/>
                <a:cs typeface="Arial" pitchFamily="34" charset="0"/>
              </a:rPr>
              <a:t> personnel dispose d’une cuisine aménagée et un défibrillateur est installé en extérieur</a:t>
            </a:r>
            <a:endParaRPr kumimoji="0" lang="fr-F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39654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545" y="1597431"/>
            <a:ext cx="2808313" cy="2106235"/>
          </a:xfrm>
          <a:prstGeom prst="rect">
            <a:avLst/>
          </a:prstGeom>
        </p:spPr>
      </p:pic>
      <p:sp>
        <p:nvSpPr>
          <p:cNvPr id="39938" name="Rectangle 2"/>
          <p:cNvSpPr>
            <a:spLocks noGrp="1" noChangeArrowheads="1"/>
          </p:cNvSpPr>
          <p:nvPr>
            <p:ph type="body" sz="half" idx="2"/>
          </p:nvPr>
        </p:nvSpPr>
        <p:spPr>
          <a:xfrm>
            <a:off x="683568" y="1304764"/>
            <a:ext cx="8001000" cy="504056"/>
          </a:xfrm>
        </p:spPr>
        <p:txBody>
          <a:bodyPr/>
          <a:lstStyle/>
          <a:p>
            <a:r>
              <a:rPr lang="fr-FR" sz="1400" dirty="0">
                <a:latin typeface="Tahoma" pitchFamily="34" charset="0"/>
              </a:rPr>
              <a:t>Poste de travail : 1 établi par menuisier, gestion des phases de travail assistée par ordinateur  </a:t>
            </a:r>
          </a:p>
          <a:p>
            <a:endParaRPr lang="fr-FR" sz="2000" b="1" dirty="0">
              <a:latin typeface="Tahoma" pitchFamily="34" charset="0"/>
            </a:endParaRPr>
          </a:p>
          <a:p>
            <a:endParaRPr lang="fr-FR" sz="2000" b="1" dirty="0">
              <a:latin typeface="Tahoma" pitchFamily="34" charset="0"/>
            </a:endParaRPr>
          </a:p>
        </p:txBody>
      </p:sp>
      <p:sp>
        <p:nvSpPr>
          <p:cNvPr id="40964" name="Rectangle 4"/>
          <p:cNvSpPr>
            <a:spLocks noGrp="1" noChangeArrowheads="1"/>
          </p:cNvSpPr>
          <p:nvPr>
            <p:ph type="title"/>
          </p:nvPr>
        </p:nvSpPr>
        <p:spPr>
          <a:xfrm>
            <a:off x="0" y="908720"/>
            <a:ext cx="3168352" cy="457200"/>
          </a:xfrm>
        </p:spPr>
        <p:txBody>
          <a:bodyPr/>
          <a:lstStyle/>
          <a:p>
            <a:pPr>
              <a:defRPr/>
            </a:pPr>
            <a:r>
              <a:rPr lang="fr-FR" dirty="0"/>
              <a:t>Organisation :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89" y="1597432"/>
            <a:ext cx="2808313" cy="2106235"/>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968" y="3785963"/>
            <a:ext cx="2808313" cy="2106234"/>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8545" y="3808008"/>
            <a:ext cx="2808313" cy="2106234"/>
          </a:xfrm>
          <a:prstGeom prst="rect">
            <a:avLst/>
          </a:prstGeom>
        </p:spPr>
      </p:pic>
      <p:sp>
        <p:nvSpPr>
          <p:cNvPr id="9" name="Rectangle 2"/>
          <p:cNvSpPr txBox="1">
            <a:spLocks noChangeArrowheads="1"/>
          </p:cNvSpPr>
          <p:nvPr/>
        </p:nvSpPr>
        <p:spPr>
          <a:xfrm>
            <a:off x="835968" y="5914242"/>
            <a:ext cx="8001000" cy="504056"/>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dirty="0">
                <a:latin typeface="Tahoma" pitchFamily="34" charset="0"/>
              </a:rPr>
              <a:t>Manutention : chaque opérateur dispose de divers chariots conçus par l’entreprise. Des caisse à brancards ont été fabriquées pour les fournisseurs de verre et de pièces métalliques.</a:t>
            </a:r>
          </a:p>
          <a:p>
            <a:endParaRPr lang="fr-FR" sz="2000" b="1" dirty="0">
              <a:latin typeface="Tahoma" pitchFamily="34" charset="0"/>
            </a:endParaRPr>
          </a:p>
          <a:p>
            <a:endParaRPr lang="fr-FR" sz="2000" b="1" dirty="0">
              <a:latin typeface="Tahoma" pitchFamily="34" charset="0"/>
            </a:endParaRPr>
          </a:p>
        </p:txBody>
      </p:sp>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4544" y="3808007"/>
            <a:ext cx="1579675" cy="21062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545" y="1597431"/>
            <a:ext cx="2808313" cy="2106234"/>
          </a:xfrm>
          <a:prstGeom prst="rect">
            <a:avLst/>
          </a:prstGeom>
        </p:spPr>
      </p:pic>
      <p:sp>
        <p:nvSpPr>
          <p:cNvPr id="39938" name="Rectangle 2"/>
          <p:cNvSpPr>
            <a:spLocks noGrp="1" noChangeArrowheads="1"/>
          </p:cNvSpPr>
          <p:nvPr>
            <p:ph type="body" sz="half" idx="2"/>
          </p:nvPr>
        </p:nvSpPr>
        <p:spPr>
          <a:xfrm>
            <a:off x="683568" y="1304764"/>
            <a:ext cx="8001000" cy="504056"/>
          </a:xfrm>
        </p:spPr>
        <p:txBody>
          <a:bodyPr/>
          <a:lstStyle/>
          <a:p>
            <a:r>
              <a:rPr lang="fr-FR" sz="1400" dirty="0">
                <a:latin typeface="Tahoma" pitchFamily="34" charset="0"/>
              </a:rPr>
              <a:t>Santé:  Armoire de secours et fiches Risque Chimique simplifiées disponibles dans l’atelier.</a:t>
            </a:r>
          </a:p>
          <a:p>
            <a:endParaRPr lang="fr-FR" sz="2000" b="1" dirty="0">
              <a:latin typeface="Tahoma" pitchFamily="34" charset="0"/>
            </a:endParaRPr>
          </a:p>
          <a:p>
            <a:endParaRPr lang="fr-FR" sz="2000" b="1" dirty="0">
              <a:latin typeface="Tahoma" pitchFamily="34" charset="0"/>
            </a:endParaRPr>
          </a:p>
        </p:txBody>
      </p:sp>
      <p:sp>
        <p:nvSpPr>
          <p:cNvPr id="40964" name="Rectangle 4"/>
          <p:cNvSpPr>
            <a:spLocks noGrp="1" noChangeArrowheads="1"/>
          </p:cNvSpPr>
          <p:nvPr>
            <p:ph type="title"/>
          </p:nvPr>
        </p:nvSpPr>
        <p:spPr>
          <a:xfrm>
            <a:off x="-612576" y="980728"/>
            <a:ext cx="5041929" cy="457200"/>
          </a:xfrm>
        </p:spPr>
        <p:txBody>
          <a:bodyPr/>
          <a:lstStyle/>
          <a:p>
            <a:pPr>
              <a:defRPr/>
            </a:pPr>
            <a:r>
              <a:rPr lang="fr-FR" dirty="0"/>
              <a:t>Hygiène, santé et environnement: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89" y="1597432"/>
            <a:ext cx="2808313" cy="2106234"/>
          </a:xfrm>
          <a:prstGeom prst="rect">
            <a:avLst/>
          </a:prstGeom>
        </p:spPr>
      </p:pic>
      <p:sp>
        <p:nvSpPr>
          <p:cNvPr id="9" name="Rectangle 2"/>
          <p:cNvSpPr txBox="1">
            <a:spLocks noChangeArrowheads="1"/>
          </p:cNvSpPr>
          <p:nvPr/>
        </p:nvSpPr>
        <p:spPr>
          <a:xfrm>
            <a:off x="5528544" y="3808008"/>
            <a:ext cx="3308423" cy="2610290"/>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dirty="0">
                <a:latin typeface="Tahoma" pitchFamily="34" charset="0"/>
              </a:rPr>
              <a:t>Hygiène : Plusieurs postes de lavage de mains disponibles</a:t>
            </a:r>
          </a:p>
          <a:p>
            <a:endParaRPr lang="fr-FR" sz="1400" dirty="0">
              <a:latin typeface="Tahoma" pitchFamily="34" charset="0"/>
            </a:endParaRPr>
          </a:p>
          <a:p>
            <a:r>
              <a:rPr lang="fr-FR" sz="1400" dirty="0">
                <a:latin typeface="Tahoma" pitchFamily="34" charset="0"/>
              </a:rPr>
              <a:t>Environnement : </a:t>
            </a:r>
          </a:p>
          <a:p>
            <a:r>
              <a:rPr lang="fr-FR" sz="1400" dirty="0">
                <a:latin typeface="Tahoma" pitchFamily="34" charset="0"/>
              </a:rPr>
              <a:t>	Tri des déchets organisé. </a:t>
            </a:r>
          </a:p>
          <a:p>
            <a:r>
              <a:rPr lang="fr-FR" sz="1400" dirty="0">
                <a:latin typeface="Tahoma" pitchFamily="34" charset="0"/>
              </a:rPr>
              <a:t>	Déchets de bois et de papier compressés et brûlés pour chauffer l’atelier</a:t>
            </a:r>
          </a:p>
          <a:p>
            <a:endParaRPr lang="fr-FR" sz="2000" b="1" dirty="0">
              <a:latin typeface="Tahoma" pitchFamily="34" charset="0"/>
            </a:endParaRPr>
          </a:p>
          <a:p>
            <a:endParaRPr lang="fr-FR" sz="2000" b="1" dirty="0">
              <a:latin typeface="Tahoma" pitchFamily="34"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532" y="1597433"/>
            <a:ext cx="1579675" cy="2106233"/>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968" y="3841753"/>
            <a:ext cx="2808312" cy="2106234"/>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3532" y="3808008"/>
            <a:ext cx="1579675" cy="2106234"/>
          </a:xfrm>
          <a:prstGeom prst="rect">
            <a:avLst/>
          </a:prstGeom>
        </p:spPr>
      </p:pic>
    </p:spTree>
    <p:extLst>
      <p:ext uri="{BB962C8B-B14F-4D97-AF65-F5344CB8AC3E}">
        <p14:creationId xmlns:p14="http://schemas.microsoft.com/office/powerpoint/2010/main" val="217484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714348" y="1285861"/>
            <a:ext cx="7772400" cy="991011"/>
          </a:xfrm>
        </p:spPr>
        <p:txBody>
          <a:bodyPr/>
          <a:lstStyle/>
          <a:p>
            <a:pPr>
              <a:defRPr/>
            </a:pPr>
            <a:r>
              <a:rPr lang="fr-FR" b="1" dirty="0"/>
              <a:t>Identification détaillée des phases</a:t>
            </a:r>
            <a:br>
              <a:rPr lang="fr-FR" dirty="0"/>
            </a:br>
            <a:br>
              <a:rPr lang="fr-FR" dirty="0"/>
            </a:br>
            <a:r>
              <a:rPr lang="fr-FR" sz="1400" u="sng" dirty="0"/>
              <a:t>Note : </a:t>
            </a:r>
            <a:r>
              <a:rPr lang="fr-FR" sz="1400" dirty="0"/>
              <a:t>toutes ces phases non concernent pas un unique escalier mais peuvent se retrouver dans la fabrication de la plupart des modèles réalisés dans cet atelier. Pour des raisons de facilité, les photographies montrent des tâches réalisées par des personnes différentes mais il est à noter que dans cette entreprise, chaque escalier est réalisé entièrement par le même compagnon. Seuls le débit et la finition sont réalisés par des opérateurs spécialisés.</a:t>
            </a:r>
          </a:p>
        </p:txBody>
      </p:sp>
      <p:sp>
        <p:nvSpPr>
          <p:cNvPr id="6" name="Rectangle 7"/>
          <p:cNvSpPr txBox="1">
            <a:spLocks noChangeArrowheads="1"/>
          </p:cNvSpPr>
          <p:nvPr/>
        </p:nvSpPr>
        <p:spPr>
          <a:xfrm>
            <a:off x="1115616" y="3212976"/>
            <a:ext cx="6336704" cy="3096344"/>
          </a:xfrm>
          <a:prstGeom prst="rect">
            <a:avLst/>
          </a:prstGeom>
          <a:noFill/>
          <a:ln>
            <a:noFill/>
          </a:ln>
        </p:spPr>
        <p:txBody>
          <a:bodyPr numCol="2"/>
          <a:lstStyle/>
          <a:p>
            <a:pPr marL="533400" marR="0" lvl="0" indent="-533400" algn="l" defTabSz="914400" rtl="0" eaLnBrk="1" fontAlgn="auto" latinLnBrk="0" hangingPunct="1">
              <a:lnSpc>
                <a:spcPct val="90000"/>
              </a:lnSpc>
              <a:spcBef>
                <a:spcPct val="20000"/>
              </a:spcBef>
              <a:spcAft>
                <a:spcPts val="0"/>
              </a:spcAft>
              <a:buClrTx/>
              <a:buSzTx/>
              <a:buFontTx/>
              <a:buNone/>
              <a:tabLst/>
              <a:defRPr/>
            </a:pPr>
            <a:r>
              <a:rPr kumimoji="0" lang="fr-FR"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ahoma" pitchFamily="34" charset="0"/>
                <a:ea typeface="+mn-ea"/>
                <a:cs typeface="Arial" pitchFamily="34" charset="0"/>
              </a:rPr>
              <a:t>  </a:t>
            </a:r>
            <a:r>
              <a:rPr lang="fr-FR" sz="1200" dirty="0">
                <a:effectLst>
                  <a:outerShdw blurRad="38100" dist="38100" dir="2700000" algn="tl">
                    <a:srgbClr val="C0C0C0"/>
                  </a:outerShdw>
                </a:effectLst>
                <a:latin typeface="Tahoma" pitchFamily="34" charset="0"/>
              </a:rPr>
              <a:t>L’intervention comprend 14 étapes :</a:t>
            </a:r>
          </a:p>
          <a:p>
            <a:pPr lvl="1">
              <a:lnSpc>
                <a:spcPct val="90000"/>
              </a:lnSpc>
              <a:spcBef>
                <a:spcPct val="20000"/>
              </a:spcBef>
              <a:defRPr/>
            </a:pPr>
            <a:endParaRPr lang="fr-FR" sz="1200" dirty="0">
              <a:effectLst>
                <a:outerShdw blurRad="38100" dist="38100" dir="2700000" algn="tl">
                  <a:srgbClr val="C0C0C0"/>
                </a:outerShdw>
              </a:effectLst>
              <a:latin typeface="Tahoma" pitchFamily="34" charset="0"/>
            </a:endParaRPr>
          </a:p>
          <a:p>
            <a:pPr marL="914400" lvl="1" indent="-457200">
              <a:lnSpc>
                <a:spcPct val="90000"/>
              </a:lnSpc>
              <a:spcBef>
                <a:spcPct val="20000"/>
              </a:spcBef>
              <a:buFontTx/>
              <a:buAutoNum type="arabicPeriod"/>
              <a:defRPr/>
            </a:pPr>
            <a:r>
              <a:rPr lang="fr-FR" sz="1600" dirty="0">
                <a:effectLst>
                  <a:outerShdw blurRad="38100" dist="38100" dir="2700000" algn="tl">
                    <a:srgbClr val="C0C0C0"/>
                  </a:outerShdw>
                </a:effectLst>
                <a:latin typeface="Tahoma" pitchFamily="34" charset="0"/>
              </a:rPr>
              <a:t>Débit</a:t>
            </a:r>
          </a:p>
          <a:p>
            <a:pPr marL="914400" lvl="1" indent="-457200">
              <a:lnSpc>
                <a:spcPct val="90000"/>
              </a:lnSpc>
              <a:spcBef>
                <a:spcPct val="20000"/>
              </a:spcBef>
              <a:buFontTx/>
              <a:buAutoNum type="arabicPeriod"/>
              <a:defRPr/>
            </a:pPr>
            <a:r>
              <a:rPr lang="fr-FR" sz="1600" dirty="0">
                <a:effectLst>
                  <a:outerShdw blurRad="38100" dist="38100" dir="2700000" algn="tl">
                    <a:srgbClr val="C0C0C0"/>
                  </a:outerShdw>
                </a:effectLst>
                <a:latin typeface="Tahoma" pitchFamily="34" charset="0"/>
              </a:rPr>
              <a:t>Collage des marches</a:t>
            </a:r>
            <a:endParaRPr lang="fr-FR" sz="1600" dirty="0">
              <a:solidFill>
                <a:schemeClr val="bg1"/>
              </a:solidFill>
              <a:effectLst>
                <a:outerShdw blurRad="38100" dist="38100" dir="2700000" algn="tl">
                  <a:srgbClr val="C0C0C0"/>
                </a:outerShdw>
              </a:effectLst>
              <a:latin typeface="Tahoma" pitchFamily="34" charset="0"/>
            </a:endParaRPr>
          </a:p>
          <a:p>
            <a:pPr marL="914400" lvl="1" indent="-457200">
              <a:lnSpc>
                <a:spcPct val="90000"/>
              </a:lnSpc>
              <a:spcBef>
                <a:spcPct val="20000"/>
              </a:spcBef>
              <a:buFontTx/>
              <a:buAutoNum type="arabicPeriod"/>
              <a:defRPr/>
            </a:pPr>
            <a:r>
              <a:rPr lang="fr-FR" sz="1600" dirty="0">
                <a:effectLst>
                  <a:outerShdw blurRad="38100" dist="38100" dir="2700000" algn="tl">
                    <a:srgbClr val="C0C0C0"/>
                  </a:outerShdw>
                </a:effectLst>
                <a:latin typeface="Tahoma" pitchFamily="34" charset="0"/>
              </a:rPr>
              <a:t>Découpe et collage des gabarits</a:t>
            </a:r>
          </a:p>
          <a:p>
            <a:pPr marL="914400" lvl="1" indent="-457200">
              <a:lnSpc>
                <a:spcPct val="90000"/>
              </a:lnSpc>
              <a:spcBef>
                <a:spcPct val="20000"/>
              </a:spcBef>
              <a:buFontTx/>
              <a:buAutoNum type="arabicPeriod"/>
              <a:defRPr/>
            </a:pPr>
            <a:r>
              <a:rPr lang="fr-FR" sz="1600" dirty="0">
                <a:effectLst>
                  <a:outerShdw blurRad="38100" dist="38100" dir="2700000" algn="tl">
                    <a:srgbClr val="C0C0C0"/>
                  </a:outerShdw>
                </a:effectLst>
                <a:latin typeface="Tahoma" pitchFamily="34" charset="0"/>
              </a:rPr>
              <a:t>Manutention des pièces</a:t>
            </a:r>
          </a:p>
          <a:p>
            <a:pPr marL="914400" lvl="1" indent="-457200">
              <a:lnSpc>
                <a:spcPct val="90000"/>
              </a:lnSpc>
              <a:spcBef>
                <a:spcPct val="20000"/>
              </a:spcBef>
              <a:buFontTx/>
              <a:buAutoNum type="arabicPeriod"/>
              <a:defRPr/>
            </a:pPr>
            <a:r>
              <a:rPr lang="fr-FR" sz="1600" dirty="0">
                <a:effectLst>
                  <a:outerShdw blurRad="38100" dist="38100" dir="2700000" algn="tl">
                    <a:srgbClr val="C0C0C0"/>
                  </a:outerShdw>
                </a:effectLst>
                <a:latin typeface="Tahoma" pitchFamily="34" charset="0"/>
              </a:rPr>
              <a:t>Découpe des marches</a:t>
            </a: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kumimoji="0" lang="fr-FR"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ahoma" pitchFamily="34" charset="0"/>
              </a:rPr>
              <a:t>Perçage des éléments</a:t>
            </a:r>
            <a:endParaRPr kumimoji="0" lang="fr-FR" sz="1600" b="0" i="0" u="none" strike="noStrike" kern="1200" cap="none" spc="0" normalizeH="0" noProof="0" dirty="0">
              <a:ln>
                <a:noFill/>
              </a:ln>
              <a:solidFill>
                <a:schemeClr val="tx1"/>
              </a:solidFill>
              <a:effectLst>
                <a:outerShdw blurRad="38100" dist="38100" dir="2700000" algn="tl">
                  <a:srgbClr val="C0C0C0"/>
                </a:outerShdw>
              </a:effectLst>
              <a:uLnTx/>
              <a:uFillTx/>
              <a:latin typeface="Tahoma" pitchFamily="34" charset="0"/>
            </a:endParaRP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lang="fr-FR" sz="1600" dirty="0">
                <a:effectLst>
                  <a:outerShdw blurRad="38100" dist="38100" dir="2700000" algn="tl">
                    <a:srgbClr val="C0C0C0"/>
                  </a:outerShdw>
                </a:effectLst>
                <a:latin typeface="Tahoma" pitchFamily="34" charset="0"/>
              </a:rPr>
              <a:t>Ponçage, calibrage</a:t>
            </a: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lang="fr-FR" sz="1600" dirty="0">
                <a:effectLst>
                  <a:outerShdw blurRad="38100" dist="38100" dir="2700000" algn="tl">
                    <a:srgbClr val="C0C0C0"/>
                  </a:outerShdw>
                </a:effectLst>
                <a:latin typeface="Tahoma" pitchFamily="34" charset="0"/>
              </a:rPr>
              <a:t>Rabotage et réalisation des profils</a:t>
            </a:r>
          </a:p>
          <a:p>
            <a:pPr marL="914400" lvl="1" indent="-457200">
              <a:lnSpc>
                <a:spcPct val="90000"/>
              </a:lnSpc>
              <a:spcBef>
                <a:spcPct val="20000"/>
              </a:spcBef>
              <a:buFontTx/>
              <a:buAutoNum type="arabicPeriod"/>
              <a:defRPr/>
            </a:pPr>
            <a:endParaRPr lang="fr-FR" sz="1600" dirty="0">
              <a:effectLst>
                <a:outerShdw blurRad="38100" dist="38100" dir="2700000" algn="tl">
                  <a:srgbClr val="C0C0C0"/>
                </a:outerShdw>
              </a:effectLst>
              <a:latin typeface="Tahoma" pitchFamily="34" charset="0"/>
            </a:endParaRPr>
          </a:p>
          <a:p>
            <a:pPr marL="914400" lvl="1" indent="-457200">
              <a:lnSpc>
                <a:spcPct val="90000"/>
              </a:lnSpc>
              <a:spcBef>
                <a:spcPct val="20000"/>
              </a:spcBef>
              <a:buFontTx/>
              <a:buAutoNum type="arabicPeriod"/>
              <a:defRPr/>
            </a:pPr>
            <a:endParaRPr lang="fr-FR" sz="1600" dirty="0">
              <a:effectLst>
                <a:outerShdw blurRad="38100" dist="38100" dir="2700000" algn="tl">
                  <a:srgbClr val="C0C0C0"/>
                </a:outerShdw>
              </a:effectLst>
              <a:latin typeface="Tahoma" pitchFamily="34" charset="0"/>
            </a:endParaRPr>
          </a:p>
          <a:p>
            <a:pPr marL="914400" lvl="1" indent="-457200">
              <a:lnSpc>
                <a:spcPct val="90000"/>
              </a:lnSpc>
              <a:spcBef>
                <a:spcPct val="20000"/>
              </a:spcBef>
              <a:buFontTx/>
              <a:buAutoNum type="arabicPeriod"/>
              <a:defRPr/>
            </a:pPr>
            <a:r>
              <a:rPr lang="fr-FR" sz="1600" dirty="0">
                <a:effectLst>
                  <a:outerShdw blurRad="38100" dist="38100" dir="2700000" algn="tl">
                    <a:srgbClr val="C0C0C0"/>
                  </a:outerShdw>
                </a:effectLst>
                <a:latin typeface="Tahoma" pitchFamily="34" charset="0"/>
              </a:rPr>
              <a:t>Nettoyage des postes de travail</a:t>
            </a: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lang="fr-FR" sz="1600" dirty="0">
                <a:effectLst>
                  <a:outerShdw blurRad="38100" dist="38100" dir="2700000" algn="tl">
                    <a:srgbClr val="C0C0C0"/>
                  </a:outerShdw>
                </a:effectLst>
                <a:latin typeface="Tahoma" pitchFamily="34" charset="0"/>
              </a:rPr>
              <a:t>Pré - Assemblage</a:t>
            </a: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lang="fr-FR" sz="1600" dirty="0">
                <a:effectLst>
                  <a:outerShdw blurRad="38100" dist="38100" dir="2700000" algn="tl">
                    <a:srgbClr val="C0C0C0"/>
                  </a:outerShdw>
                </a:effectLst>
                <a:latin typeface="Tahoma" pitchFamily="34" charset="0"/>
              </a:rPr>
              <a:t>Finition (Egrainage et ponçage)</a:t>
            </a: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lang="fr-FR" sz="1600" dirty="0">
                <a:effectLst>
                  <a:outerShdw blurRad="38100" dist="38100" dir="2700000" algn="tl">
                    <a:srgbClr val="C0C0C0"/>
                  </a:outerShdw>
                </a:effectLst>
                <a:latin typeface="Tahoma" pitchFamily="34" charset="0"/>
              </a:rPr>
              <a:t>Finition (Vernissage ou peinture)</a:t>
            </a: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lang="fr-FR" sz="1600" dirty="0">
                <a:effectLst>
                  <a:outerShdw blurRad="38100" dist="38100" dir="2700000" algn="tl">
                    <a:srgbClr val="C0C0C0"/>
                  </a:outerShdw>
                </a:effectLst>
                <a:latin typeface="Tahoma" pitchFamily="34" charset="0"/>
              </a:rPr>
              <a:t>Assemblage final</a:t>
            </a:r>
          </a:p>
          <a:p>
            <a:pPr marL="914400" marR="0" lvl="1" indent="-457200" algn="l" defTabSz="914400" rtl="0" eaLnBrk="1" fontAlgn="auto" latinLnBrk="0" hangingPunct="1">
              <a:lnSpc>
                <a:spcPct val="90000"/>
              </a:lnSpc>
              <a:spcBef>
                <a:spcPct val="20000"/>
              </a:spcBef>
              <a:spcAft>
                <a:spcPts val="0"/>
              </a:spcAft>
              <a:buClrTx/>
              <a:buSzTx/>
              <a:buFontTx/>
              <a:buAutoNum type="arabicPeriod"/>
              <a:tabLst/>
              <a:defRPr/>
            </a:pPr>
            <a:r>
              <a:rPr lang="fr-FR" sz="1600" dirty="0">
                <a:effectLst>
                  <a:outerShdw blurRad="38100" dist="38100" dir="2700000" algn="tl">
                    <a:srgbClr val="C0C0C0"/>
                  </a:outerShdw>
                </a:effectLst>
                <a:latin typeface="Tahoma" pitchFamily="34" charset="0"/>
              </a:rPr>
              <a:t>Stockage</a:t>
            </a:r>
          </a:p>
          <a:p>
            <a:pPr marR="0" lvl="1" algn="l" defTabSz="914400" rtl="0" eaLnBrk="1" fontAlgn="auto" latinLnBrk="0" hangingPunct="1">
              <a:lnSpc>
                <a:spcPct val="90000"/>
              </a:lnSpc>
              <a:spcBef>
                <a:spcPct val="20000"/>
              </a:spcBef>
              <a:spcAft>
                <a:spcPts val="0"/>
              </a:spcAft>
              <a:buClrTx/>
              <a:buSzTx/>
              <a:tabLst/>
              <a:defRPr/>
            </a:pPr>
            <a:endParaRPr kumimoji="0" lang="fr-FR" sz="1600" b="0" i="0" u="none" strike="noStrike" kern="1200" cap="none" spc="0" normalizeH="0" noProof="0" dirty="0">
              <a:ln>
                <a:noFill/>
              </a:ln>
              <a:effectLst>
                <a:outerShdw blurRad="38100" dist="38100" dir="2700000" algn="tl">
                  <a:srgbClr val="C0C0C0"/>
                </a:outerShdw>
              </a:effectLst>
              <a:uLnTx/>
              <a:uFillTx/>
              <a:latin typeface="Tahoma"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83568" y="1628800"/>
            <a:ext cx="7772400" cy="4267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fr-FR" dirty="0">
                <a:solidFill>
                  <a:srgbClr val="990000"/>
                </a:solidFill>
                <a:latin typeface="Tahoma" pitchFamily="34" charset="0"/>
                <a:cs typeface="Arial" pitchFamily="34" charset="0"/>
              </a:rPr>
              <a:t>Débit (Approvisionnement et scie circulaire)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31399"/>
            <a:ext cx="2784309" cy="208823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1546" y="3350753"/>
            <a:ext cx="2784309" cy="2088231"/>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855" y="4348352"/>
            <a:ext cx="2784309" cy="20882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83568" y="1628800"/>
            <a:ext cx="7772400" cy="4267200"/>
          </a:xfrm>
          <a:prstGeom prst="rect">
            <a:avLst/>
          </a:prstGeom>
        </p:spPr>
        <p:txBody>
          <a:bodyPr>
            <a:normAutofit/>
          </a:bodyPr>
          <a:lstStyle/>
          <a:p>
            <a:pPr marL="914400" lvl="1" indent="-457200">
              <a:lnSpc>
                <a:spcPct val="90000"/>
              </a:lnSpc>
              <a:spcBef>
                <a:spcPct val="20000"/>
              </a:spcBef>
              <a:defRPr/>
            </a:pPr>
            <a:endParaRPr lang="fr-FR" sz="2000" dirty="0">
              <a:effectLst>
                <a:outerShdw blurRad="38100" dist="38100" dir="2700000" algn="tl">
                  <a:srgbClr val="C0C0C0"/>
                </a:outerShdw>
              </a:effectLst>
              <a:latin typeface="Tahoma" pitchFamily="34"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03" y="2060848"/>
            <a:ext cx="3528392" cy="264629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736" y="2080901"/>
            <a:ext cx="3528392" cy="2646294"/>
          </a:xfrm>
          <a:prstGeom prst="rect">
            <a:avLst/>
          </a:prstGeom>
        </p:spPr>
      </p:pic>
      <p:sp>
        <p:nvSpPr>
          <p:cNvPr id="15" name="Rectangle 5"/>
          <p:cNvSpPr txBox="1">
            <a:spLocks noChangeArrowheads="1"/>
          </p:cNvSpPr>
          <p:nvPr/>
        </p:nvSpPr>
        <p:spPr>
          <a:xfrm>
            <a:off x="813536" y="1268760"/>
            <a:ext cx="7772400" cy="5040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fr-FR" dirty="0">
                <a:solidFill>
                  <a:srgbClr val="990000"/>
                </a:solidFill>
                <a:latin typeface="Tahoma" pitchFamily="34" charset="0"/>
                <a:cs typeface="Arial" pitchFamily="34" charset="0"/>
              </a:rPr>
              <a:t>Débit (Délignage et découpe)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83568" y="1628800"/>
            <a:ext cx="7772400" cy="4267200"/>
          </a:xfrm>
          <a:prstGeom prst="rect">
            <a:avLst/>
          </a:prstGeom>
        </p:spPr>
        <p:txBody>
          <a:bodyPr>
            <a:normAutofit/>
          </a:bodyPr>
          <a:lstStyle/>
          <a:p>
            <a:pPr marL="914400" lvl="1" indent="-457200">
              <a:lnSpc>
                <a:spcPct val="90000"/>
              </a:lnSpc>
              <a:spcBef>
                <a:spcPct val="20000"/>
              </a:spcBef>
              <a:defRPr/>
            </a:pPr>
            <a:endParaRPr lang="fr-FR" sz="2000" dirty="0">
              <a:effectLst>
                <a:outerShdw blurRad="38100" dist="38100" dir="2700000" algn="tl">
                  <a:srgbClr val="C0C0C0"/>
                </a:outerShdw>
              </a:effectLst>
              <a:latin typeface="Tahoma" pitchFamily="34" charset="0"/>
            </a:endParaRPr>
          </a:p>
        </p:txBody>
      </p:sp>
      <p:sp>
        <p:nvSpPr>
          <p:cNvPr id="15" name="Rectangle 5"/>
          <p:cNvSpPr txBox="1">
            <a:spLocks noChangeArrowheads="1"/>
          </p:cNvSpPr>
          <p:nvPr/>
        </p:nvSpPr>
        <p:spPr>
          <a:xfrm>
            <a:off x="835968" y="1781200"/>
            <a:ext cx="7772400" cy="495672"/>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2. Collage des marches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7737" y="2510644"/>
            <a:ext cx="3888432" cy="2916324"/>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823" y="2510644"/>
            <a:ext cx="3744416" cy="28083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pPr algn="ctr"/>
            <a:r>
              <a:rPr lang="fr-FR" b="1" u="sng" dirty="0"/>
              <a:t>Information Importante</a:t>
            </a:r>
            <a:br>
              <a:rPr lang="fr-FR" dirty="0"/>
            </a:br>
            <a:br>
              <a:rPr lang="fr-FR" dirty="0"/>
            </a:br>
            <a:r>
              <a:rPr lang="fr-FR" dirty="0"/>
              <a:t>Ce support accompagne une série de photographies de chantier. Il est destiné à une exploitation pédagogique et a pour objectif la formation des jeunes au repérage des situations dangereuses et à la mise en œuvre de mesures de prévention appropriées.</a:t>
            </a:r>
            <a:br>
              <a:rPr lang="fr-FR" dirty="0"/>
            </a:br>
            <a:br>
              <a:rPr lang="fr-FR" dirty="0"/>
            </a:br>
            <a:r>
              <a:rPr lang="fr-FR" dirty="0"/>
              <a:t>A cet effet, ce document peut donc présenter des </a:t>
            </a:r>
            <a:r>
              <a:rPr lang="fr-FR" b="1" u="sng" dirty="0"/>
              <a:t>situations à risques</a:t>
            </a:r>
            <a:r>
              <a:rPr lang="fr-FR" dirty="0"/>
              <a:t> qui en aucun cas ne sont à reproduire sur un chantier.</a:t>
            </a:r>
            <a:br>
              <a:rPr lang="fr-FR" dirty="0"/>
            </a:br>
            <a:br>
              <a:rPr lang="fr-FR" dirty="0"/>
            </a:br>
            <a:r>
              <a:rPr lang="fr-FR" dirty="0"/>
              <a:t>Nous invitons les futurs utilisateurs à la vigilance dans l’exploitation de ces ressources dans un autre cadre que celui pour lequel elles ont été prévues. En cas de doute, merci de vous reporter aux publications OPPBTP ou de contacter un Conseiller en Prévention de notre organisme.</a:t>
            </a:r>
            <a:br>
              <a:rPr lang="fr-FR" dirty="0"/>
            </a:br>
            <a:br>
              <a:rPr lang="fr-FR" dirty="0"/>
            </a:br>
            <a:r>
              <a:rPr lang="fr-FR" dirty="0"/>
              <a:t>                             				L’OPPBTP</a:t>
            </a:r>
          </a:p>
        </p:txBody>
      </p:sp>
    </p:spTree>
    <p:extLst>
      <p:ext uri="{BB962C8B-B14F-4D97-AF65-F5344CB8AC3E}">
        <p14:creationId xmlns:p14="http://schemas.microsoft.com/office/powerpoint/2010/main" val="106019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83568" y="1628800"/>
            <a:ext cx="7772400" cy="57606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3</a:t>
            </a:r>
            <a:r>
              <a:rPr lang="fr-FR" noProof="0" dirty="0">
                <a:solidFill>
                  <a:srgbClr val="990000"/>
                </a:solidFill>
                <a:latin typeface="Tahoma" pitchFamily="34" charset="0"/>
                <a:cs typeface="Arial" pitchFamily="34" charset="0"/>
              </a:rPr>
              <a:t>. Découpe et Collage des gabarits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57" y="2204864"/>
            <a:ext cx="3840427" cy="288032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584" y="2204864"/>
            <a:ext cx="3840426" cy="28803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83568" y="162880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noProof="0" dirty="0">
                <a:solidFill>
                  <a:srgbClr val="990000"/>
                </a:solidFill>
                <a:latin typeface="Tahoma" pitchFamily="34" charset="0"/>
                <a:cs typeface="Arial" pitchFamily="34" charset="0"/>
              </a:rPr>
              <a:t>4. Manutention des pièces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57" y="2204864"/>
            <a:ext cx="3840426" cy="288032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584" y="2204864"/>
            <a:ext cx="3840426" cy="2880319"/>
          </a:xfrm>
          <a:prstGeom prst="rect">
            <a:avLst/>
          </a:prstGeom>
        </p:spPr>
      </p:pic>
    </p:spTree>
    <p:extLst>
      <p:ext uri="{BB962C8B-B14F-4D97-AF65-F5344CB8AC3E}">
        <p14:creationId xmlns:p14="http://schemas.microsoft.com/office/powerpoint/2010/main" val="300954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83568" y="162880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5</a:t>
            </a:r>
            <a:r>
              <a:rPr lang="fr-FR" noProof="0" dirty="0">
                <a:solidFill>
                  <a:srgbClr val="990000"/>
                </a:solidFill>
                <a:latin typeface="Tahoma" pitchFamily="34" charset="0"/>
                <a:cs typeface="Arial" pitchFamily="34" charset="0"/>
              </a:rPr>
              <a:t>. Découpe des marches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57" y="2204864"/>
            <a:ext cx="3840426" cy="2880319"/>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584" y="2204864"/>
            <a:ext cx="3840425" cy="2880319"/>
          </a:xfrm>
          <a:prstGeom prst="rect">
            <a:avLst/>
          </a:prstGeom>
        </p:spPr>
      </p:pic>
    </p:spTree>
    <p:extLst>
      <p:ext uri="{BB962C8B-B14F-4D97-AF65-F5344CB8AC3E}">
        <p14:creationId xmlns:p14="http://schemas.microsoft.com/office/powerpoint/2010/main" val="24523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65506" y="1663688"/>
            <a:ext cx="7772400" cy="36004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6</a:t>
            </a:r>
            <a:r>
              <a:rPr lang="fr-FR" noProof="0" dirty="0">
                <a:solidFill>
                  <a:srgbClr val="990000"/>
                </a:solidFill>
                <a:latin typeface="Tahoma" pitchFamily="34" charset="0"/>
                <a:cs typeface="Arial" pitchFamily="34" charset="0"/>
              </a:rPr>
              <a:t>. Perçage des éléments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57" y="2204864"/>
            <a:ext cx="3840425" cy="2880319"/>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584" y="2204864"/>
            <a:ext cx="3840425" cy="2880318"/>
          </a:xfrm>
          <a:prstGeom prst="rect">
            <a:avLst/>
          </a:prstGeom>
        </p:spPr>
      </p:pic>
    </p:spTree>
    <p:extLst>
      <p:ext uri="{BB962C8B-B14F-4D97-AF65-F5344CB8AC3E}">
        <p14:creationId xmlns:p14="http://schemas.microsoft.com/office/powerpoint/2010/main" val="2566450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7</a:t>
            </a:r>
            <a:r>
              <a:rPr lang="fr-FR" noProof="0" dirty="0">
                <a:solidFill>
                  <a:srgbClr val="990000"/>
                </a:solidFill>
                <a:latin typeface="Tahoma" pitchFamily="34" charset="0"/>
                <a:cs typeface="Arial" pitchFamily="34" charset="0"/>
              </a:rPr>
              <a:t>. Ponçage, Calibrage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6" y="2204864"/>
            <a:ext cx="3577252" cy="268293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233474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8</a:t>
            </a:r>
            <a:r>
              <a:rPr lang="fr-FR" noProof="0" dirty="0">
                <a:solidFill>
                  <a:srgbClr val="990000"/>
                </a:solidFill>
                <a:latin typeface="Tahoma" pitchFamily="34" charset="0"/>
                <a:cs typeface="Arial" pitchFamily="34" charset="0"/>
              </a:rPr>
              <a:t>. Rabotage et réalisation des profils (Marches, Rampe…)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2204864"/>
            <a:ext cx="3577250" cy="268293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349255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noProof="0" dirty="0">
                <a:solidFill>
                  <a:srgbClr val="990000"/>
                </a:solidFill>
                <a:latin typeface="Tahoma" pitchFamily="34" charset="0"/>
                <a:cs typeface="Arial" pitchFamily="34" charset="0"/>
              </a:rPr>
              <a:t>9. Nettoyage des postes de travail</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2204864"/>
            <a:ext cx="3577250" cy="2682937"/>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346368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10</a:t>
            </a:r>
            <a:r>
              <a:rPr lang="fr-FR" noProof="0" dirty="0">
                <a:solidFill>
                  <a:srgbClr val="990000"/>
                </a:solidFill>
                <a:latin typeface="Tahoma" pitchFamily="34" charset="0"/>
                <a:cs typeface="Arial" pitchFamily="34" charset="0"/>
              </a:rPr>
              <a:t>. Pré - assemblage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2204864"/>
            <a:ext cx="3577249" cy="2682937"/>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1980760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11</a:t>
            </a:r>
            <a:r>
              <a:rPr lang="fr-FR" noProof="0" dirty="0">
                <a:solidFill>
                  <a:srgbClr val="990000"/>
                </a:solidFill>
                <a:latin typeface="Tahoma" pitchFamily="34" charset="0"/>
                <a:cs typeface="Arial" pitchFamily="34" charset="0"/>
              </a:rPr>
              <a:t>. Finition (Egrainage et ponçage)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2204864"/>
            <a:ext cx="3577249" cy="268293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247805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11</a:t>
            </a:r>
            <a:r>
              <a:rPr lang="fr-FR" noProof="0" dirty="0">
                <a:solidFill>
                  <a:srgbClr val="990000"/>
                </a:solidFill>
                <a:latin typeface="Tahoma" pitchFamily="34" charset="0"/>
                <a:cs typeface="Arial" pitchFamily="34" charset="0"/>
              </a:rPr>
              <a:t>. </a:t>
            </a:r>
            <a:r>
              <a:rPr lang="fr-FR" dirty="0">
                <a:solidFill>
                  <a:srgbClr val="990000"/>
                </a:solidFill>
                <a:latin typeface="Tahoma" pitchFamily="34" charset="0"/>
                <a:cs typeface="Arial" pitchFamily="34" charset="0"/>
              </a:rPr>
              <a:t>Finition (Peinture ou vernissage)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2204864"/>
            <a:ext cx="3577248" cy="268293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335603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11560" y="1382911"/>
            <a:ext cx="7772400" cy="1470025"/>
          </a:xfrm>
        </p:spPr>
        <p:txBody>
          <a:bodyPr/>
          <a:lstStyle/>
          <a:p>
            <a:r>
              <a:rPr lang="fr-FR" dirty="0"/>
              <a:t>PRESENTATION DE L’ACTIVITE</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 y="1962218"/>
            <a:ext cx="3779912" cy="283493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962218"/>
            <a:ext cx="2931790" cy="2198842"/>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3861048"/>
            <a:ext cx="2931789" cy="219884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12</a:t>
            </a:r>
            <a:r>
              <a:rPr lang="fr-FR" noProof="0" dirty="0">
                <a:solidFill>
                  <a:srgbClr val="990000"/>
                </a:solidFill>
                <a:latin typeface="Tahoma" pitchFamily="34" charset="0"/>
                <a:cs typeface="Arial" pitchFamily="34" charset="0"/>
              </a:rPr>
              <a:t>. Assemblage final</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2204864"/>
            <a:ext cx="3577248" cy="268293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2026765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50882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13</a:t>
            </a:r>
            <a:r>
              <a:rPr lang="fr-FR" noProof="0" dirty="0">
                <a:solidFill>
                  <a:srgbClr val="990000"/>
                </a:solidFill>
                <a:latin typeface="Tahoma" pitchFamily="34" charset="0"/>
                <a:cs typeface="Arial" pitchFamily="34" charset="0"/>
              </a:rPr>
              <a:t>. Préparation au transport et stockage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2204864"/>
            <a:ext cx="3577248" cy="268293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56" y="2204864"/>
            <a:ext cx="3577252" cy="2682939"/>
          </a:xfrm>
          <a:prstGeom prst="rect">
            <a:avLst/>
          </a:prstGeom>
        </p:spPr>
      </p:pic>
    </p:spTree>
    <p:extLst>
      <p:ext uri="{BB962C8B-B14F-4D97-AF65-F5344CB8AC3E}">
        <p14:creationId xmlns:p14="http://schemas.microsoft.com/office/powerpoint/2010/main" val="4261534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p:txBody>
          <a:bodyPr/>
          <a:lstStyle/>
          <a:p>
            <a:pPr algn="ctr">
              <a:defRPr/>
            </a:pPr>
            <a:br>
              <a:rPr lang="fr-FR" sz="4000" dirty="0"/>
            </a:br>
            <a:r>
              <a:rPr lang="fr-FR" sz="4000" dirty="0"/>
              <a:t>Analyse des phases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5" descr="http://upload.wikimedia.org/wikipedia/commons/4/43/Qualite-diagramme-causes-effets-ishikawa.png"/>
          <p:cNvPicPr>
            <a:picLocks noChangeAspect="1" noChangeArrowheads="1"/>
          </p:cNvPicPr>
          <p:nvPr/>
        </p:nvPicPr>
        <p:blipFill>
          <a:blip r:embed="rId3" r:link="rId4" cstate="print"/>
          <a:srcRect/>
          <a:stretch>
            <a:fillRect/>
          </a:stretch>
        </p:blipFill>
        <p:spPr bwMode="auto">
          <a:xfrm>
            <a:off x="3200400" y="4640263"/>
            <a:ext cx="2708275" cy="1455737"/>
          </a:xfrm>
          <a:prstGeom prst="rect">
            <a:avLst/>
          </a:prstGeom>
          <a:noFill/>
          <a:ln w="9525">
            <a:solidFill>
              <a:schemeClr val="bg2"/>
            </a:solidFill>
            <a:miter lim="800000"/>
            <a:headEnd/>
            <a:tailEnd/>
          </a:ln>
        </p:spPr>
      </p:pic>
      <p:sp>
        <p:nvSpPr>
          <p:cNvPr id="38917" name="AutoShape 7"/>
          <p:cNvSpPr>
            <a:spLocks noChangeArrowheads="1"/>
          </p:cNvSpPr>
          <p:nvPr/>
        </p:nvSpPr>
        <p:spPr bwMode="auto">
          <a:xfrm>
            <a:off x="3095625" y="1511300"/>
            <a:ext cx="492125" cy="304800"/>
          </a:xfrm>
          <a:prstGeom prst="homePlate">
            <a:avLst>
              <a:gd name="adj" fmla="val 43728"/>
            </a:avLst>
          </a:prstGeom>
          <a:solidFill>
            <a:srgbClr val="33CC33"/>
          </a:solidFill>
          <a:ln w="9525">
            <a:solidFill>
              <a:schemeClr val="tx1"/>
            </a:solidFill>
            <a:miter lim="800000"/>
            <a:headEnd/>
            <a:tailEnd/>
          </a:ln>
        </p:spPr>
        <p:txBody>
          <a:bodyPr wrap="none" anchor="ctr"/>
          <a:lstStyle/>
          <a:p>
            <a:endParaRPr lang="fr-FR"/>
          </a:p>
        </p:txBody>
      </p:sp>
      <p:sp>
        <p:nvSpPr>
          <p:cNvPr id="38918" name="AutoShape 8"/>
          <p:cNvSpPr>
            <a:spLocks noChangeArrowheads="1"/>
          </p:cNvSpPr>
          <p:nvPr/>
        </p:nvSpPr>
        <p:spPr bwMode="auto">
          <a:xfrm>
            <a:off x="3587750" y="1816100"/>
            <a:ext cx="492125" cy="304800"/>
          </a:xfrm>
          <a:prstGeom prst="homePlate">
            <a:avLst>
              <a:gd name="adj" fmla="val 43728"/>
            </a:avLst>
          </a:prstGeom>
          <a:solidFill>
            <a:srgbClr val="00CCFF"/>
          </a:solidFill>
          <a:ln w="9525">
            <a:solidFill>
              <a:schemeClr val="tx1"/>
            </a:solidFill>
            <a:miter lim="800000"/>
            <a:headEnd/>
            <a:tailEnd/>
          </a:ln>
        </p:spPr>
        <p:txBody>
          <a:bodyPr wrap="none" anchor="ctr"/>
          <a:lstStyle/>
          <a:p>
            <a:endParaRPr lang="fr-FR"/>
          </a:p>
        </p:txBody>
      </p:sp>
      <p:sp>
        <p:nvSpPr>
          <p:cNvPr id="38919" name="AutoShape 9"/>
          <p:cNvSpPr>
            <a:spLocks noChangeArrowheads="1"/>
          </p:cNvSpPr>
          <p:nvPr/>
        </p:nvSpPr>
        <p:spPr bwMode="auto">
          <a:xfrm>
            <a:off x="4079875" y="2120900"/>
            <a:ext cx="492125" cy="304800"/>
          </a:xfrm>
          <a:prstGeom prst="homePlate">
            <a:avLst>
              <a:gd name="adj" fmla="val 43728"/>
            </a:avLst>
          </a:prstGeom>
          <a:solidFill>
            <a:srgbClr val="FFFFCC"/>
          </a:solidFill>
          <a:ln w="9525">
            <a:solidFill>
              <a:schemeClr val="tx1"/>
            </a:solidFill>
            <a:miter lim="800000"/>
            <a:headEnd/>
            <a:tailEnd/>
          </a:ln>
        </p:spPr>
        <p:txBody>
          <a:bodyPr wrap="none" anchor="ctr"/>
          <a:lstStyle/>
          <a:p>
            <a:endParaRPr lang="fr-FR"/>
          </a:p>
        </p:txBody>
      </p:sp>
      <p:sp>
        <p:nvSpPr>
          <p:cNvPr id="38920" name="AutoShape 10"/>
          <p:cNvSpPr>
            <a:spLocks noChangeArrowheads="1"/>
          </p:cNvSpPr>
          <p:nvPr/>
        </p:nvSpPr>
        <p:spPr bwMode="auto">
          <a:xfrm>
            <a:off x="4572000" y="2425700"/>
            <a:ext cx="492125" cy="304800"/>
          </a:xfrm>
          <a:prstGeom prst="homePlate">
            <a:avLst>
              <a:gd name="adj" fmla="val 43728"/>
            </a:avLst>
          </a:prstGeom>
          <a:solidFill>
            <a:srgbClr val="FF9933"/>
          </a:solidFill>
          <a:ln w="9525">
            <a:solidFill>
              <a:schemeClr val="tx1"/>
            </a:solidFill>
            <a:miter lim="800000"/>
            <a:headEnd/>
            <a:tailEnd/>
          </a:ln>
        </p:spPr>
        <p:txBody>
          <a:bodyPr wrap="none" anchor="ctr"/>
          <a:lstStyle/>
          <a:p>
            <a:endParaRPr lang="fr-FR"/>
          </a:p>
        </p:txBody>
      </p:sp>
      <p:sp>
        <p:nvSpPr>
          <p:cNvPr id="38921" name="AutoShape 11"/>
          <p:cNvSpPr>
            <a:spLocks noChangeArrowheads="1"/>
          </p:cNvSpPr>
          <p:nvPr/>
        </p:nvSpPr>
        <p:spPr bwMode="auto">
          <a:xfrm>
            <a:off x="5064125" y="2730500"/>
            <a:ext cx="492125" cy="304800"/>
          </a:xfrm>
          <a:prstGeom prst="homePlate">
            <a:avLst>
              <a:gd name="adj" fmla="val 43728"/>
            </a:avLst>
          </a:prstGeom>
          <a:solidFill>
            <a:srgbClr val="CC3399"/>
          </a:solidFill>
          <a:ln w="9525">
            <a:solidFill>
              <a:schemeClr val="tx1"/>
            </a:solidFill>
            <a:miter lim="800000"/>
            <a:headEnd/>
            <a:tailEnd/>
          </a:ln>
        </p:spPr>
        <p:txBody>
          <a:bodyPr wrap="none" anchor="ctr"/>
          <a:lstStyle/>
          <a:p>
            <a:endParaRPr lang="fr-FR"/>
          </a:p>
        </p:txBody>
      </p:sp>
      <p:sp>
        <p:nvSpPr>
          <p:cNvPr id="38922" name="AutoShape 12"/>
          <p:cNvSpPr>
            <a:spLocks noChangeArrowheads="1"/>
          </p:cNvSpPr>
          <p:nvPr/>
        </p:nvSpPr>
        <p:spPr bwMode="auto">
          <a:xfrm>
            <a:off x="5556250" y="3035300"/>
            <a:ext cx="492125" cy="304800"/>
          </a:xfrm>
          <a:prstGeom prst="homePlate">
            <a:avLst>
              <a:gd name="adj" fmla="val 43728"/>
            </a:avLst>
          </a:prstGeom>
          <a:solidFill>
            <a:srgbClr val="CC9900"/>
          </a:solidFill>
          <a:ln w="9525">
            <a:solidFill>
              <a:schemeClr val="tx1"/>
            </a:solidFill>
            <a:miter lim="800000"/>
            <a:headEnd/>
            <a:tailEnd/>
          </a:ln>
        </p:spPr>
        <p:txBody>
          <a:bodyPr wrap="none" anchor="ctr"/>
          <a:lstStyle/>
          <a:p>
            <a:endParaRPr lang="fr-FR"/>
          </a:p>
        </p:txBody>
      </p:sp>
      <p:sp>
        <p:nvSpPr>
          <p:cNvPr id="38923" name="Line 13"/>
          <p:cNvSpPr>
            <a:spLocks noChangeShapeType="1"/>
          </p:cNvSpPr>
          <p:nvPr/>
        </p:nvSpPr>
        <p:spPr bwMode="auto">
          <a:xfrm>
            <a:off x="5767388" y="3344863"/>
            <a:ext cx="0" cy="12954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38924" name="AutoShape 14"/>
          <p:cNvSpPr>
            <a:spLocks/>
          </p:cNvSpPr>
          <p:nvPr/>
        </p:nvSpPr>
        <p:spPr bwMode="auto">
          <a:xfrm rot="-5400000">
            <a:off x="3501232" y="2971006"/>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38925" name="AutoShape 15"/>
          <p:cNvSpPr>
            <a:spLocks/>
          </p:cNvSpPr>
          <p:nvPr/>
        </p:nvSpPr>
        <p:spPr bwMode="auto">
          <a:xfrm rot="-5400000">
            <a:off x="4264818" y="2837657"/>
            <a:ext cx="519113" cy="2628900"/>
          </a:xfrm>
          <a:prstGeom prst="leftBrace">
            <a:avLst>
              <a:gd name="adj1" fmla="val 45719"/>
              <a:gd name="adj2" fmla="val 50000"/>
            </a:avLst>
          </a:prstGeom>
          <a:noFill/>
          <a:ln w="9525">
            <a:solidFill>
              <a:schemeClr val="tx1"/>
            </a:solidFill>
            <a:round/>
            <a:headEnd/>
            <a:tailEnd/>
          </a:ln>
        </p:spPr>
        <p:txBody>
          <a:bodyPr wrap="none" anchor="ctr"/>
          <a:lstStyle/>
          <a:p>
            <a:endParaRPr lang="fr-FR"/>
          </a:p>
        </p:txBody>
      </p:sp>
      <p:sp>
        <p:nvSpPr>
          <p:cNvPr id="38926" name="AutoShape 16"/>
          <p:cNvSpPr>
            <a:spLocks/>
          </p:cNvSpPr>
          <p:nvPr/>
        </p:nvSpPr>
        <p:spPr bwMode="auto">
          <a:xfrm rot="-5400000">
            <a:off x="4714082" y="3009106"/>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38927" name="AutoShape 17"/>
          <p:cNvSpPr>
            <a:spLocks/>
          </p:cNvSpPr>
          <p:nvPr/>
        </p:nvSpPr>
        <p:spPr bwMode="auto">
          <a:xfrm rot="-5400000">
            <a:off x="3799682" y="2323306"/>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38928" name="Line 18"/>
          <p:cNvSpPr>
            <a:spLocks noChangeShapeType="1"/>
          </p:cNvSpPr>
          <p:nvPr/>
        </p:nvSpPr>
        <p:spPr bwMode="auto">
          <a:xfrm>
            <a:off x="4924425" y="3649663"/>
            <a:ext cx="9525" cy="9906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38929" name="Line 19"/>
          <p:cNvSpPr>
            <a:spLocks noChangeShapeType="1"/>
          </p:cNvSpPr>
          <p:nvPr/>
        </p:nvSpPr>
        <p:spPr bwMode="auto">
          <a:xfrm>
            <a:off x="4010025" y="2963863"/>
            <a:ext cx="0" cy="1676400"/>
          </a:xfrm>
          <a:prstGeom prst="line">
            <a:avLst/>
          </a:prstGeom>
          <a:noFill/>
          <a:ln w="9525">
            <a:solidFill>
              <a:schemeClr val="tx1"/>
            </a:solidFill>
            <a:prstDash val="sysDot"/>
            <a:round/>
            <a:headEnd type="triangle" w="med" len="med"/>
            <a:tailEnd type="triangle" w="med" len="med"/>
          </a:ln>
        </p:spPr>
        <p:txBody>
          <a:bodyPr/>
          <a:lstStyle/>
          <a:p>
            <a:endParaRPr lang="fr-FR"/>
          </a:p>
        </p:txBody>
      </p:sp>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843" y="2118582"/>
            <a:ext cx="2850981" cy="2138236"/>
          </a:xfrm>
          <a:prstGeom prst="rect">
            <a:avLst/>
          </a:prstGeom>
        </p:spPr>
      </p:pic>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9580" y="2118582"/>
            <a:ext cx="2850583" cy="2137937"/>
          </a:xfrm>
          <a:prstGeom prst="rect">
            <a:avLst/>
          </a:prstGeom>
        </p:spPr>
      </p:pic>
    </p:spTree>
    <p:extLst>
      <p:ext uri="{BB962C8B-B14F-4D97-AF65-F5344CB8AC3E}">
        <p14:creationId xmlns:p14="http://schemas.microsoft.com/office/powerpoint/2010/main" val="1205305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83568" y="1628800"/>
            <a:ext cx="7772400" cy="4267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fr-FR" dirty="0">
                <a:solidFill>
                  <a:srgbClr val="990000"/>
                </a:solidFill>
                <a:latin typeface="Tahoma" pitchFamily="34" charset="0"/>
                <a:cs typeface="Arial" pitchFamily="34" charset="0"/>
              </a:rPr>
              <a:t>Débit (Approvisionnement et scie circulaire)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85" y="2096123"/>
            <a:ext cx="2579371" cy="1934528"/>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85" y="4149080"/>
            <a:ext cx="2579371" cy="1934528"/>
          </a:xfrm>
          <a:prstGeom prst="rect">
            <a:avLst/>
          </a:prstGeom>
        </p:spPr>
      </p:pic>
      <p:sp>
        <p:nvSpPr>
          <p:cNvPr id="6" name="Rectangle 5"/>
          <p:cNvSpPr txBox="1">
            <a:spLocks noChangeArrowheads="1"/>
          </p:cNvSpPr>
          <p:nvPr/>
        </p:nvSpPr>
        <p:spPr>
          <a:xfrm>
            <a:off x="5004048" y="1970921"/>
            <a:ext cx="3892304" cy="444327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fr-FR" u="sng" dirty="0">
                <a:latin typeface="Tahoma" pitchFamily="34" charset="0"/>
              </a:rPr>
              <a:t>Milieu :</a:t>
            </a:r>
            <a:r>
              <a:rPr lang="fr-FR" dirty="0">
                <a:latin typeface="Tahoma" pitchFamily="34" charset="0"/>
              </a:rPr>
              <a:t> </a:t>
            </a:r>
          </a:p>
          <a:p>
            <a:pPr>
              <a:lnSpc>
                <a:spcPct val="90000"/>
              </a:lnSpc>
            </a:pPr>
            <a:r>
              <a:rPr lang="fr-FR" dirty="0">
                <a:latin typeface="Tahoma" pitchFamily="34" charset="0"/>
              </a:rPr>
              <a:t>Véhicule en mouvement, bruit, </a:t>
            </a:r>
            <a:r>
              <a:rPr lang="fr-FR" dirty="0">
                <a:solidFill>
                  <a:srgbClr val="FF0000"/>
                </a:solidFill>
                <a:latin typeface="Tahoma" pitchFamily="34" charset="0"/>
              </a:rPr>
              <a:t>poussières</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Matériel :</a:t>
            </a:r>
            <a:r>
              <a:rPr lang="fr-FR" dirty="0">
                <a:latin typeface="Tahoma" pitchFamily="34" charset="0"/>
              </a:rPr>
              <a:t> </a:t>
            </a:r>
          </a:p>
          <a:p>
            <a:pPr>
              <a:lnSpc>
                <a:spcPct val="90000"/>
              </a:lnSpc>
            </a:pPr>
            <a:r>
              <a:rPr lang="fr-FR" dirty="0">
                <a:latin typeface="Tahoma" pitchFamily="34" charset="0"/>
              </a:rPr>
              <a:t>Chariot élévateur, chariot d’aide à la manutention, scie circulaire.</a:t>
            </a:r>
          </a:p>
          <a:p>
            <a:pPr>
              <a:lnSpc>
                <a:spcPct val="90000"/>
              </a:lnSpc>
            </a:pPr>
            <a:endParaRPr lang="fr-FR" dirty="0">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a:t>
            </a:r>
          </a:p>
          <a:p>
            <a:pPr>
              <a:lnSpc>
                <a:spcPct val="90000"/>
              </a:lnSpc>
            </a:pPr>
            <a:r>
              <a:rPr lang="fr-FR" dirty="0">
                <a:latin typeface="Tahoma" pitchFamily="34" charset="0"/>
              </a:rPr>
              <a:t>Bois Brut.</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latin typeface="Tahoma" pitchFamily="34" charset="0"/>
              </a:rPr>
              <a:t>Formation à la conduite en Sécurité (CACES), autorisation de conduite, </a:t>
            </a: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a:t>
            </a:r>
            <a:r>
              <a:rPr lang="fr-FR" dirty="0">
                <a:latin typeface="Tahoma" pitchFamily="34" charset="0"/>
              </a:rPr>
              <a:t> </a:t>
            </a:r>
          </a:p>
          <a:p>
            <a:pPr>
              <a:lnSpc>
                <a:spcPct val="90000"/>
              </a:lnSpc>
              <a:buFontTx/>
              <a:buChar char="-"/>
            </a:pPr>
            <a:r>
              <a:rPr lang="fr-FR" dirty="0">
                <a:latin typeface="Tahoma" pitchFamily="34" charset="0"/>
              </a:rPr>
              <a:t>Choix des pièces de bois et placement sur la scie à l’aide du chariot d’aide</a:t>
            </a:r>
          </a:p>
          <a:p>
            <a:pPr>
              <a:lnSpc>
                <a:spcPct val="90000"/>
              </a:lnSpc>
              <a:buFontTx/>
              <a:buChar char="-"/>
            </a:pPr>
            <a:r>
              <a:rPr lang="fr-FR" dirty="0">
                <a:latin typeface="Tahoma" pitchFamily="34" charset="0"/>
              </a:rPr>
              <a:t>Débit sur machine automatique : un écran se lève devant l’opérateur lorsque la machine est actionnée et la lame se rétracte automatiquement après la coupe</a:t>
            </a:r>
          </a:p>
          <a:p>
            <a:pPr>
              <a:lnSpc>
                <a:spcPct val="90000"/>
              </a:lnSpc>
              <a:buFontTx/>
              <a:buChar char="-"/>
            </a:pPr>
            <a:r>
              <a:rPr lang="fr-FR" dirty="0">
                <a:latin typeface="Tahoma" pitchFamily="34" charset="0"/>
              </a:rPr>
              <a:t>Aspiration des poussières par la cape de protection</a:t>
            </a: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3149609"/>
            <a:ext cx="1795603" cy="1346702"/>
          </a:xfrm>
          <a:prstGeom prst="rect">
            <a:avLst/>
          </a:prstGeom>
        </p:spPr>
      </p:pic>
    </p:spTree>
    <p:extLst>
      <p:ext uri="{BB962C8B-B14F-4D97-AF65-F5344CB8AC3E}">
        <p14:creationId xmlns:p14="http://schemas.microsoft.com/office/powerpoint/2010/main" val="348122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699736" y="1628800"/>
            <a:ext cx="3756232" cy="4267200"/>
          </a:xfrm>
          <a:prstGeom prst="rect">
            <a:avLst/>
          </a:prstGeom>
        </p:spPr>
        <p:txBody>
          <a:bodyPr>
            <a:normAutofit/>
          </a:bodyPr>
          <a:lstStyle/>
          <a:p>
            <a:pPr marL="914400" lvl="1" indent="-457200">
              <a:lnSpc>
                <a:spcPct val="90000"/>
              </a:lnSpc>
              <a:spcBef>
                <a:spcPct val="20000"/>
              </a:spcBef>
              <a:defRPr/>
            </a:pPr>
            <a:endParaRPr lang="fr-FR" sz="2000" dirty="0">
              <a:effectLst>
                <a:outerShdw blurRad="38100" dist="38100" dir="2700000" algn="tl">
                  <a:srgbClr val="C0C0C0"/>
                </a:outerShdw>
              </a:effectLst>
              <a:latin typeface="Tahoma" pitchFamily="34"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46230"/>
            <a:ext cx="3110392" cy="233279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030532"/>
            <a:ext cx="3110392" cy="2332794"/>
          </a:xfrm>
          <a:prstGeom prst="rect">
            <a:avLst/>
          </a:prstGeom>
        </p:spPr>
      </p:pic>
      <p:sp>
        <p:nvSpPr>
          <p:cNvPr id="15" name="Rectangle 5"/>
          <p:cNvSpPr txBox="1">
            <a:spLocks noChangeArrowheads="1"/>
          </p:cNvSpPr>
          <p:nvPr/>
        </p:nvSpPr>
        <p:spPr>
          <a:xfrm>
            <a:off x="813536" y="1268760"/>
            <a:ext cx="7772400" cy="5040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fr-FR" dirty="0">
                <a:solidFill>
                  <a:srgbClr val="990000"/>
                </a:solidFill>
                <a:latin typeface="Tahoma" pitchFamily="34" charset="0"/>
                <a:cs typeface="Arial" pitchFamily="34" charset="0"/>
              </a:rPr>
              <a:t>Débit (Délignage et découpe)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sp>
        <p:nvSpPr>
          <p:cNvPr id="6" name="Rectangle 5"/>
          <p:cNvSpPr txBox="1">
            <a:spLocks noChangeArrowheads="1"/>
          </p:cNvSpPr>
          <p:nvPr/>
        </p:nvSpPr>
        <p:spPr>
          <a:xfrm>
            <a:off x="4981664" y="1646230"/>
            <a:ext cx="4054832" cy="444327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fr-FR" u="sng" dirty="0">
                <a:latin typeface="Tahoma" pitchFamily="34" charset="0"/>
              </a:rPr>
              <a:t>Milieu :</a:t>
            </a:r>
            <a:r>
              <a:rPr lang="fr-FR" dirty="0">
                <a:latin typeface="Tahoma" pitchFamily="34" charset="0"/>
              </a:rPr>
              <a:t> </a:t>
            </a:r>
          </a:p>
          <a:p>
            <a:pPr>
              <a:lnSpc>
                <a:spcPct val="90000"/>
              </a:lnSpc>
            </a:pPr>
            <a:r>
              <a:rPr lang="fr-FR" dirty="0">
                <a:latin typeface="Tahoma" pitchFamily="34" charset="0"/>
              </a:rPr>
              <a:t>Bruit,</a:t>
            </a:r>
            <a:r>
              <a:rPr lang="fr-FR" dirty="0">
                <a:solidFill>
                  <a:srgbClr val="FF0000"/>
                </a:solidFill>
                <a:latin typeface="Tahoma" pitchFamily="34" charset="0"/>
              </a:rPr>
              <a:t> poussières</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Matériel :</a:t>
            </a:r>
            <a:r>
              <a:rPr lang="fr-FR" dirty="0">
                <a:latin typeface="Tahoma" pitchFamily="34" charset="0"/>
              </a:rPr>
              <a:t> </a:t>
            </a:r>
          </a:p>
          <a:p>
            <a:pPr>
              <a:lnSpc>
                <a:spcPct val="90000"/>
              </a:lnSpc>
            </a:pPr>
            <a:r>
              <a:rPr lang="fr-FR" dirty="0">
                <a:latin typeface="Tahoma" pitchFamily="34" charset="0"/>
              </a:rPr>
              <a:t>Chariot élévateur, Déligneuse, chariot d’aide à la manutention, scie à bande.</a:t>
            </a:r>
          </a:p>
          <a:p>
            <a:pPr>
              <a:lnSpc>
                <a:spcPct val="90000"/>
              </a:lnSpc>
            </a:pPr>
            <a:endParaRPr lang="fr-FR" dirty="0">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a:t>
            </a:r>
          </a:p>
          <a:p>
            <a:pPr>
              <a:lnSpc>
                <a:spcPct val="90000"/>
              </a:lnSpc>
            </a:pPr>
            <a:r>
              <a:rPr lang="fr-FR" dirty="0">
                <a:latin typeface="Tahoma" pitchFamily="34" charset="0"/>
              </a:rPr>
              <a:t>Bois brut</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Déligneuse automatisée. La lame est protégée par une cape intégrale.</a:t>
            </a:r>
          </a:p>
          <a:p>
            <a:pPr>
              <a:lnSpc>
                <a:spcPct val="90000"/>
              </a:lnSpc>
              <a:buFontTx/>
              <a:buChar char="-"/>
            </a:pPr>
            <a:r>
              <a:rPr lang="fr-FR" dirty="0">
                <a:latin typeface="Tahoma" pitchFamily="34" charset="0"/>
              </a:rPr>
              <a:t>La lèvre d’étanchéité de la déligneuse est </a:t>
            </a:r>
            <a:r>
              <a:rPr lang="fr-FR" dirty="0">
                <a:solidFill>
                  <a:srgbClr val="FF0000"/>
                </a:solidFill>
                <a:latin typeface="Tahoma" pitchFamily="34" charset="0"/>
              </a:rPr>
              <a:t>fragile et hors service : empoussièrement important du poste de travail</a:t>
            </a:r>
          </a:p>
          <a:p>
            <a:pPr>
              <a:lnSpc>
                <a:spcPct val="90000"/>
              </a:lnSpc>
              <a:buFontTx/>
              <a:buChar char="-"/>
            </a:pPr>
            <a:r>
              <a:rPr lang="fr-FR" dirty="0">
                <a:latin typeface="Tahoma" pitchFamily="34" charset="0"/>
              </a:rPr>
              <a:t>Dépôt des pièces sur chariot « maison » pour faciliter la manutention.</a:t>
            </a: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5824" y="3148468"/>
            <a:ext cx="1795602" cy="1346702"/>
          </a:xfrm>
          <a:prstGeom prst="rect">
            <a:avLst/>
          </a:prstGeom>
        </p:spPr>
      </p:pic>
    </p:spTree>
    <p:extLst>
      <p:ext uri="{BB962C8B-B14F-4D97-AF65-F5344CB8AC3E}">
        <p14:creationId xmlns:p14="http://schemas.microsoft.com/office/powerpoint/2010/main" val="77807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txBox="1">
            <a:spLocks noChangeArrowheads="1"/>
          </p:cNvSpPr>
          <p:nvPr/>
        </p:nvSpPr>
        <p:spPr>
          <a:xfrm>
            <a:off x="835968" y="1285528"/>
            <a:ext cx="7772400" cy="495672"/>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2. Collage des marches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5968" y="3933056"/>
            <a:ext cx="2808312" cy="2232248"/>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968" y="1656732"/>
            <a:ext cx="2807557" cy="2105668"/>
          </a:xfrm>
          <a:prstGeom prst="rect">
            <a:avLst/>
          </a:prstGeom>
        </p:spPr>
      </p:pic>
      <p:sp>
        <p:nvSpPr>
          <p:cNvPr id="6" name="Rectangle 5"/>
          <p:cNvSpPr txBox="1">
            <a:spLocks noChangeArrowheads="1"/>
          </p:cNvSpPr>
          <p:nvPr/>
        </p:nvSpPr>
        <p:spPr>
          <a:xfrm>
            <a:off x="3643525" y="1656732"/>
            <a:ext cx="5248955" cy="4508572"/>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pPr>
            <a:r>
              <a:rPr lang="fr-FR" dirty="0">
                <a:latin typeface="Tahoma" pitchFamily="34" charset="0"/>
              </a:rPr>
              <a:t>Note : le hêtre est livré déjà collé par un fournisseur partenaire. Toutes les autres essences sont collées sur place. Le collage permet d’empêcher une déformation des marches dans le temps.</a:t>
            </a:r>
          </a:p>
          <a:p>
            <a:pPr>
              <a:lnSpc>
                <a:spcPct val="90000"/>
              </a:lnSpc>
            </a:pPr>
            <a:endParaRPr lang="fr-FR" dirty="0">
              <a:latin typeface="Tahoma" pitchFamily="34" charset="0"/>
            </a:endParaRPr>
          </a:p>
          <a:p>
            <a:pPr>
              <a:lnSpc>
                <a:spcPct val="90000"/>
              </a:lnSpc>
            </a:pPr>
            <a:r>
              <a:rPr lang="fr-FR" u="sng" dirty="0">
                <a:latin typeface="Tahoma" pitchFamily="34" charset="0"/>
              </a:rPr>
              <a:t>Milieu :</a:t>
            </a:r>
            <a:r>
              <a:rPr lang="fr-FR" dirty="0">
                <a:latin typeface="Tahoma" pitchFamily="34" charset="0"/>
              </a:rPr>
              <a:t> Bruit (proximité poste de débit), colle.</a:t>
            </a:r>
          </a:p>
          <a:p>
            <a:pPr>
              <a:lnSpc>
                <a:spcPct val="90000"/>
              </a:lnSpc>
            </a:pPr>
            <a:endParaRPr lang="fr-FR" dirty="0">
              <a:latin typeface="Tahoma" pitchFamily="34" charset="0"/>
            </a:endParaRPr>
          </a:p>
          <a:p>
            <a:pPr>
              <a:lnSpc>
                <a:spcPct val="90000"/>
              </a:lnSpc>
            </a:pPr>
            <a:r>
              <a:rPr lang="fr-FR" u="sng" dirty="0">
                <a:latin typeface="Tahoma" pitchFamily="34" charset="0"/>
              </a:rPr>
              <a:t>Matériel :</a:t>
            </a:r>
            <a:r>
              <a:rPr lang="fr-FR" dirty="0">
                <a:latin typeface="Tahoma" pitchFamily="34" charset="0"/>
              </a:rPr>
              <a:t> Cadreuses hydrauliques, pistolet-brosse à colle.</a:t>
            </a:r>
          </a:p>
          <a:p>
            <a:pPr>
              <a:lnSpc>
                <a:spcPct val="90000"/>
              </a:lnSpc>
            </a:pPr>
            <a:endParaRPr lang="fr-FR" dirty="0">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Bois Brut et colle à bois.</a:t>
            </a:r>
          </a:p>
          <a:p>
            <a:pPr>
              <a:lnSpc>
                <a:spcPct val="90000"/>
              </a:lnSpc>
            </a:pPr>
            <a:endParaRPr lang="fr-FR" dirty="0">
              <a:latin typeface="Tahoma" pitchFamily="34" charset="0"/>
            </a:endParaRPr>
          </a:p>
          <a:p>
            <a:pPr>
              <a:lnSpc>
                <a:spcPct val="90000"/>
              </a:lnSpc>
            </a:pPr>
            <a:r>
              <a:rPr lang="fr-FR" dirty="0">
                <a:latin typeface="Tahoma" pitchFamily="34" charset="0"/>
              </a:rPr>
              <a:t>Main d’œuvre : EPI  : chaussures de sécurité, masque FFP3, protection auditives moulées, </a:t>
            </a: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Application de la colle sur les chants des pièces</a:t>
            </a:r>
          </a:p>
          <a:p>
            <a:pPr>
              <a:lnSpc>
                <a:spcPct val="90000"/>
              </a:lnSpc>
              <a:buFontTx/>
              <a:buChar char="-"/>
            </a:pPr>
            <a:r>
              <a:rPr lang="fr-FR" dirty="0">
                <a:latin typeface="Tahoma" pitchFamily="34" charset="0"/>
              </a:rPr>
              <a:t>Installation dans la cadreuse</a:t>
            </a:r>
          </a:p>
          <a:p>
            <a:pPr>
              <a:lnSpc>
                <a:spcPct val="90000"/>
              </a:lnSpc>
              <a:buFontTx/>
              <a:buChar char="-"/>
            </a:pPr>
            <a:r>
              <a:rPr lang="fr-FR" dirty="0">
                <a:latin typeface="Tahoma" pitchFamily="34" charset="0"/>
              </a:rPr>
              <a:t>Serrage</a:t>
            </a:r>
          </a:p>
          <a:p>
            <a:pPr>
              <a:lnSpc>
                <a:spcPct val="90000"/>
              </a:lnSpc>
              <a:buFontTx/>
              <a:buChar char="-"/>
            </a:pPr>
            <a:r>
              <a:rPr lang="fr-FR" dirty="0">
                <a:latin typeface="Tahoma" pitchFamily="34" charset="0"/>
              </a:rPr>
              <a:t>Vérification de l’alignement au joint</a:t>
            </a:r>
          </a:p>
        </p:txBody>
      </p:sp>
    </p:spTree>
    <p:extLst>
      <p:ext uri="{BB962C8B-B14F-4D97-AF65-F5344CB8AC3E}">
        <p14:creationId xmlns:p14="http://schemas.microsoft.com/office/powerpoint/2010/main" val="487292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14658" y="1196752"/>
            <a:ext cx="7772400" cy="57606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3</a:t>
            </a:r>
            <a:r>
              <a:rPr lang="fr-FR" noProof="0" dirty="0">
                <a:solidFill>
                  <a:srgbClr val="990000"/>
                </a:solidFill>
                <a:latin typeface="Tahoma" pitchFamily="34" charset="0"/>
                <a:cs typeface="Arial" pitchFamily="34" charset="0"/>
              </a:rPr>
              <a:t>. Découpe et Collage des gabarits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57" y="1628800"/>
            <a:ext cx="3121156" cy="2340867"/>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20" y="4077178"/>
            <a:ext cx="3099194" cy="2324396"/>
          </a:xfrm>
          <a:prstGeom prst="rect">
            <a:avLst/>
          </a:prstGeom>
        </p:spPr>
      </p:pic>
      <p:sp>
        <p:nvSpPr>
          <p:cNvPr id="5" name="Rectangle 5"/>
          <p:cNvSpPr txBox="1">
            <a:spLocks noChangeArrowheads="1"/>
          </p:cNvSpPr>
          <p:nvPr/>
        </p:nvSpPr>
        <p:spPr>
          <a:xfrm>
            <a:off x="3995936" y="1656732"/>
            <a:ext cx="4896544" cy="46525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fr-FR" u="sng" dirty="0">
                <a:latin typeface="Tahoma" pitchFamily="34" charset="0"/>
              </a:rPr>
              <a:t>Note :</a:t>
            </a:r>
            <a:r>
              <a:rPr lang="fr-FR" dirty="0">
                <a:latin typeface="Tahoma" pitchFamily="34" charset="0"/>
              </a:rPr>
              <a:t> gabarits à l’échelle 1:1 imprimés par le bureau d’étude de l’entreprise.</a:t>
            </a:r>
          </a:p>
          <a:p>
            <a:pPr>
              <a:lnSpc>
                <a:spcPct val="90000"/>
              </a:lnSpc>
            </a:pPr>
            <a:endParaRPr lang="fr-FR" dirty="0">
              <a:latin typeface="Tahoma" pitchFamily="34" charset="0"/>
            </a:endParaRPr>
          </a:p>
          <a:p>
            <a:pPr>
              <a:lnSpc>
                <a:spcPct val="90000"/>
              </a:lnSpc>
            </a:pPr>
            <a:r>
              <a:rPr lang="fr-FR" u="sng" dirty="0">
                <a:latin typeface="Tahoma" pitchFamily="34" charset="0"/>
              </a:rPr>
              <a:t>Milieu :</a:t>
            </a:r>
            <a:r>
              <a:rPr lang="fr-FR" dirty="0">
                <a:latin typeface="Tahoma" pitchFamily="34" charset="0"/>
              </a:rPr>
              <a:t> </a:t>
            </a:r>
            <a:r>
              <a:rPr lang="fr-FR" dirty="0">
                <a:solidFill>
                  <a:srgbClr val="FF0000"/>
                </a:solidFill>
                <a:latin typeface="Tahoma" pitchFamily="34" charset="0"/>
              </a:rPr>
              <a:t>Emanations colle</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Matériel :</a:t>
            </a:r>
            <a:r>
              <a:rPr lang="fr-FR" dirty="0">
                <a:latin typeface="Tahoma" pitchFamily="34" charset="0"/>
              </a:rPr>
              <a:t> </a:t>
            </a:r>
            <a:r>
              <a:rPr lang="fr-FR" dirty="0">
                <a:solidFill>
                  <a:srgbClr val="FF0000"/>
                </a:solidFill>
                <a:latin typeface="Tahoma" pitchFamily="34" charset="0"/>
              </a:rPr>
              <a:t>Cutter</a:t>
            </a:r>
          </a:p>
          <a:p>
            <a:pPr>
              <a:lnSpc>
                <a:spcPct val="90000"/>
              </a:lnSpc>
            </a:pPr>
            <a:endParaRPr lang="fr-FR" dirty="0">
              <a:solidFill>
                <a:srgbClr val="FF0000"/>
              </a:solidFill>
              <a:latin typeface="Tahoma" pitchFamily="34" charset="0"/>
            </a:endParaRPr>
          </a:p>
          <a:p>
            <a:pPr marL="4763" indent="-4763">
              <a:lnSpc>
                <a:spcPct val="90000"/>
              </a:lnSpc>
            </a:pPr>
            <a:r>
              <a:rPr lang="fr-FR" u="sng" dirty="0">
                <a:latin typeface="Tahoma" pitchFamily="34" charset="0"/>
              </a:rPr>
              <a:t>Matériaux :</a:t>
            </a:r>
            <a:r>
              <a:rPr lang="fr-FR" dirty="0">
                <a:latin typeface="Tahoma" pitchFamily="34" charset="0"/>
              </a:rPr>
              <a:t> Bois Brut et colle repositionnable en bombe.</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Découpe des gabarits au cutter</a:t>
            </a:r>
          </a:p>
          <a:p>
            <a:pPr>
              <a:lnSpc>
                <a:spcPct val="90000"/>
              </a:lnSpc>
              <a:buFontTx/>
              <a:buChar char="-"/>
            </a:pPr>
            <a:r>
              <a:rPr lang="fr-FR" dirty="0">
                <a:latin typeface="Tahoma" pitchFamily="34" charset="0"/>
              </a:rPr>
              <a:t>Application des gabarits sur les pièces de bois</a:t>
            </a:r>
          </a:p>
        </p:txBody>
      </p:sp>
    </p:spTree>
    <p:extLst>
      <p:ext uri="{BB962C8B-B14F-4D97-AF65-F5344CB8AC3E}">
        <p14:creationId xmlns:p14="http://schemas.microsoft.com/office/powerpoint/2010/main" val="3128864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19610" y="1214961"/>
            <a:ext cx="2988294"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noProof="0" dirty="0">
                <a:solidFill>
                  <a:srgbClr val="990000"/>
                </a:solidFill>
                <a:latin typeface="Tahoma" pitchFamily="34" charset="0"/>
                <a:cs typeface="Arial" pitchFamily="34" charset="0"/>
              </a:rPr>
              <a:t>4. Manutention des pièces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81" y="1648466"/>
            <a:ext cx="2961115" cy="2220837"/>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81" y="4077072"/>
            <a:ext cx="2976331" cy="2232248"/>
          </a:xfrm>
          <a:prstGeom prst="rect">
            <a:avLst/>
          </a:prstGeom>
        </p:spPr>
      </p:pic>
      <p:sp>
        <p:nvSpPr>
          <p:cNvPr id="5" name="Rectangle 5"/>
          <p:cNvSpPr txBox="1">
            <a:spLocks noChangeArrowheads="1"/>
          </p:cNvSpPr>
          <p:nvPr/>
        </p:nvSpPr>
        <p:spPr>
          <a:xfrm>
            <a:off x="3995936" y="1268760"/>
            <a:ext cx="4896544" cy="504056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fr-FR" u="sng" dirty="0">
                <a:latin typeface="Tahoma" pitchFamily="34" charset="0"/>
              </a:rPr>
              <a:t>Note :</a:t>
            </a:r>
            <a:r>
              <a:rPr lang="fr-FR" dirty="0">
                <a:latin typeface="Tahoma" pitchFamily="34" charset="0"/>
              </a:rPr>
              <a:t> opération entre chaque phase de travail</a:t>
            </a:r>
          </a:p>
          <a:p>
            <a:pPr>
              <a:lnSpc>
                <a:spcPct val="90000"/>
              </a:lnSpc>
            </a:pPr>
            <a:endParaRPr lang="fr-FR" dirty="0">
              <a:latin typeface="Tahoma" pitchFamily="34" charset="0"/>
            </a:endParaRPr>
          </a:p>
          <a:p>
            <a:pPr>
              <a:lnSpc>
                <a:spcPct val="90000"/>
              </a:lnSpc>
            </a:pPr>
            <a:r>
              <a:rPr lang="fr-FR" u="sng" dirty="0">
                <a:latin typeface="Tahoma" pitchFamily="34" charset="0"/>
              </a:rPr>
              <a:t>Milieu :</a:t>
            </a:r>
            <a:r>
              <a:rPr lang="fr-FR" dirty="0">
                <a:latin typeface="Tahoma" pitchFamily="34" charset="0"/>
              </a:rPr>
              <a:t> Atelier, allées de circulation</a:t>
            </a:r>
          </a:p>
          <a:p>
            <a:pPr>
              <a:lnSpc>
                <a:spcPct val="90000"/>
              </a:lnSpc>
            </a:pPr>
            <a:endParaRPr lang="fr-FR" dirty="0">
              <a:latin typeface="Tahoma" pitchFamily="34" charset="0"/>
            </a:endParaRPr>
          </a:p>
          <a:p>
            <a:pPr marL="4763" indent="-4763">
              <a:lnSpc>
                <a:spcPct val="90000"/>
              </a:lnSpc>
            </a:pPr>
            <a:r>
              <a:rPr lang="fr-FR" u="sng" dirty="0">
                <a:latin typeface="Tahoma" pitchFamily="34" charset="0"/>
              </a:rPr>
              <a:t>Matériel :</a:t>
            </a:r>
            <a:r>
              <a:rPr lang="fr-FR" dirty="0">
                <a:latin typeface="Tahoma" pitchFamily="34" charset="0"/>
              </a:rPr>
              <a:t> Chariots d’aide à la manutention de divers modèles, transpalette électrique, chariot élévateur</a:t>
            </a:r>
          </a:p>
          <a:p>
            <a:pPr>
              <a:lnSpc>
                <a:spcPct val="90000"/>
              </a:lnSpc>
            </a:pPr>
            <a:endParaRPr lang="fr-FR" dirty="0">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Bois Brut</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r>
              <a:rPr lang="fr-FR" dirty="0">
                <a:solidFill>
                  <a:srgbClr val="FF0000"/>
                </a:solidFill>
                <a:latin typeface="Tahoma" pitchFamily="34" charset="0"/>
              </a:rPr>
              <a:t>Manipulation-manutention de matériel-matériaux</a:t>
            </a:r>
            <a:r>
              <a:rPr lang="fr-FR" dirty="0">
                <a:latin typeface="Tahoma" pitchFamily="34" charset="0"/>
              </a:rPr>
              <a:t>, formation-autorisation de conduite (chariot élévateur)</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Utilisation des moyens adaptés à la situation (table, racks, transpalette électrique)</a:t>
            </a:r>
          </a:p>
          <a:p>
            <a:pPr>
              <a:lnSpc>
                <a:spcPct val="90000"/>
              </a:lnSpc>
              <a:buFontTx/>
              <a:buChar char="-"/>
            </a:pPr>
            <a:r>
              <a:rPr lang="fr-FR" dirty="0">
                <a:latin typeface="Tahoma" pitchFamily="34" charset="0"/>
              </a:rPr>
              <a:t>La forme des chariots et la hauteur des divers points ont été étudiés pour correspondre à la hauteur des machines.</a:t>
            </a:r>
          </a:p>
        </p:txBody>
      </p:sp>
    </p:spTree>
    <p:extLst>
      <p:ext uri="{BB962C8B-B14F-4D97-AF65-F5344CB8AC3E}">
        <p14:creationId xmlns:p14="http://schemas.microsoft.com/office/powerpoint/2010/main" val="1195406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13625" y="1029334"/>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5</a:t>
            </a:r>
            <a:r>
              <a:rPr lang="fr-FR" noProof="0" dirty="0">
                <a:solidFill>
                  <a:srgbClr val="990000"/>
                </a:solidFill>
                <a:latin typeface="Tahoma" pitchFamily="34" charset="0"/>
                <a:cs typeface="Arial" pitchFamily="34" charset="0"/>
              </a:rPr>
              <a:t>. Découpe des marches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15" y="1340768"/>
            <a:ext cx="3265560" cy="244917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370" y="3933056"/>
            <a:ext cx="3289174" cy="2466880"/>
          </a:xfrm>
          <a:prstGeom prst="rect">
            <a:avLst/>
          </a:prstGeom>
        </p:spPr>
      </p:pic>
      <p:sp>
        <p:nvSpPr>
          <p:cNvPr id="5" name="Rectangle 5"/>
          <p:cNvSpPr txBox="1">
            <a:spLocks noChangeArrowheads="1"/>
          </p:cNvSpPr>
          <p:nvPr/>
        </p:nvSpPr>
        <p:spPr>
          <a:xfrm>
            <a:off x="3995936" y="1340768"/>
            <a:ext cx="4896544" cy="496855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fr-FR" u="sng" dirty="0">
                <a:latin typeface="Tahoma" pitchFamily="34" charset="0"/>
              </a:rPr>
              <a:t>Milieu :</a:t>
            </a:r>
            <a:r>
              <a:rPr lang="fr-FR" dirty="0">
                <a:latin typeface="Tahoma" pitchFamily="34" charset="0"/>
              </a:rPr>
              <a:t> Atelier, bruit, poussières</a:t>
            </a:r>
          </a:p>
          <a:p>
            <a:pPr>
              <a:lnSpc>
                <a:spcPct val="90000"/>
              </a:lnSpc>
            </a:pPr>
            <a:endParaRPr lang="fr-FR" dirty="0">
              <a:latin typeface="Tahoma" pitchFamily="34" charset="0"/>
            </a:endParaRPr>
          </a:p>
          <a:p>
            <a:pPr marL="4763" indent="-4763">
              <a:lnSpc>
                <a:spcPct val="90000"/>
              </a:lnSpc>
            </a:pPr>
            <a:r>
              <a:rPr lang="fr-FR" dirty="0">
                <a:latin typeface="Tahoma" pitchFamily="34" charset="0"/>
              </a:rPr>
              <a:t>Matériel : Scie à format équipée d’un système de blocage des pièces hydraulique et de pointeurs laser.</a:t>
            </a:r>
          </a:p>
          <a:p>
            <a:pPr>
              <a:lnSpc>
                <a:spcPct val="90000"/>
              </a:lnSpc>
            </a:pPr>
            <a:endParaRPr lang="fr-FR" dirty="0">
              <a:latin typeface="Tahoma" pitchFamily="34" charset="0"/>
            </a:endParaRP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Bois Brut</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Blocage de la pièce dans le système hydraulique pour empêcher l’éjection</a:t>
            </a:r>
          </a:p>
          <a:p>
            <a:pPr>
              <a:lnSpc>
                <a:spcPct val="90000"/>
              </a:lnSpc>
              <a:buFontTx/>
              <a:buChar char="-"/>
            </a:pPr>
            <a:r>
              <a:rPr lang="fr-FR" dirty="0">
                <a:latin typeface="Tahoma" pitchFamily="34" charset="0"/>
              </a:rPr>
              <a:t>Découpe des pièces selon le pointage laser et les marquage sur les gabarits</a:t>
            </a:r>
          </a:p>
          <a:p>
            <a:pPr>
              <a:lnSpc>
                <a:spcPct val="90000"/>
              </a:lnSpc>
              <a:buFontTx/>
              <a:buChar char="-"/>
            </a:pPr>
            <a:r>
              <a:rPr lang="fr-FR" dirty="0">
                <a:latin typeface="Tahoma" pitchFamily="34" charset="0"/>
              </a:rPr>
              <a:t>Les poussières sont aspirées par la cape de protection.</a:t>
            </a:r>
          </a:p>
        </p:txBody>
      </p:sp>
    </p:spTree>
    <p:extLst>
      <p:ext uri="{BB962C8B-B14F-4D97-AF65-F5344CB8AC3E}">
        <p14:creationId xmlns:p14="http://schemas.microsoft.com/office/powerpoint/2010/main" val="134643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3"/>
          <p:cNvSpPr>
            <a:spLocks noGrp="1" noChangeArrowheads="1"/>
          </p:cNvSpPr>
          <p:nvPr>
            <p:ph type="body" idx="1"/>
          </p:nvPr>
        </p:nvSpPr>
        <p:spPr>
          <a:xfrm>
            <a:off x="428596" y="2357430"/>
            <a:ext cx="8305800" cy="3881433"/>
          </a:xfrm>
        </p:spPr>
        <p:txBody>
          <a:bodyPr/>
          <a:lstStyle/>
          <a:p>
            <a:r>
              <a:rPr lang="fr-FR" sz="2600" dirty="0">
                <a:solidFill>
                  <a:schemeClr val="tx1"/>
                </a:solidFill>
                <a:latin typeface="Tahoma" pitchFamily="34" charset="0"/>
              </a:rPr>
              <a:t> </a:t>
            </a:r>
          </a:p>
          <a:p>
            <a:pPr lvl="1" eaLnBrk="1" hangingPunct="1"/>
            <a:endParaRPr lang="fr-FR" u="sng" dirty="0">
              <a:latin typeface="Tahoma" pitchFamily="34" charset="0"/>
            </a:endParaRPr>
          </a:p>
          <a:p>
            <a:pPr lvl="1" eaLnBrk="1" hangingPunct="1"/>
            <a:endParaRPr lang="fr-FR" u="sng" dirty="0">
              <a:latin typeface="Tahoma" pitchFamily="34" charset="0"/>
            </a:endParaRPr>
          </a:p>
          <a:p>
            <a:pPr lvl="1" eaLnBrk="1" hangingPunct="1"/>
            <a:endParaRPr lang="fr-FR" u="sng" dirty="0">
              <a:latin typeface="Tahoma" pitchFamily="34" charset="0"/>
            </a:endParaRPr>
          </a:p>
          <a:p>
            <a:pPr lvl="1" eaLnBrk="1" hangingPunct="1"/>
            <a:endParaRPr lang="fr-FR" u="sng" dirty="0">
              <a:latin typeface="Tahoma" pitchFamily="34" charset="0"/>
            </a:endParaRPr>
          </a:p>
          <a:p>
            <a:pPr lvl="2" eaLnBrk="1" hangingPunct="1"/>
            <a:endParaRPr lang="fr-FR" dirty="0">
              <a:latin typeface="Tahoma" pitchFamily="34" charset="0"/>
            </a:endParaRPr>
          </a:p>
        </p:txBody>
      </p:sp>
      <p:sp>
        <p:nvSpPr>
          <p:cNvPr id="9" name="Titre 8"/>
          <p:cNvSpPr txBox="1">
            <a:spLocks/>
          </p:cNvSpPr>
          <p:nvPr/>
        </p:nvSpPr>
        <p:spPr>
          <a:xfrm>
            <a:off x="2195736" y="1340768"/>
            <a:ext cx="4672018" cy="52864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dirty="0">
                <a:latin typeface="Arial" pitchFamily="34" charset="0"/>
                <a:ea typeface="+mj-ea"/>
                <a:cs typeface="Arial" pitchFamily="34" charset="0"/>
              </a:rPr>
              <a:t>DESCRIPTION DE LA SITUATION</a:t>
            </a:r>
            <a:endParaRPr kumimoji="0" lang="fr-FR" sz="200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Rectangle 3"/>
          <p:cNvSpPr txBox="1">
            <a:spLocks noChangeArrowheads="1"/>
          </p:cNvSpPr>
          <p:nvPr/>
        </p:nvSpPr>
        <p:spPr>
          <a:xfrm>
            <a:off x="580996" y="2509830"/>
            <a:ext cx="8305800" cy="3881433"/>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rgbClr val="595959"/>
                </a:solidFill>
                <a:effectLst/>
                <a:uLnTx/>
                <a:uFillTx/>
                <a:latin typeface="Tahoma" pitchFamily="34" charset="0"/>
                <a:ea typeface="+mn-ea"/>
                <a:cs typeface="Arial" pitchFamily="34" charset="0"/>
              </a:rPr>
              <a:t>ACTIVITE: REALISATION D’UN ESCALIER SUR MESURE POUR UN</a:t>
            </a:r>
            <a:r>
              <a:rPr kumimoji="0" lang="fr-FR" sz="1800" b="0" i="0" u="none" strike="noStrike" kern="1200" cap="none" spc="0" normalizeH="0" noProof="0" dirty="0">
                <a:ln>
                  <a:noFill/>
                </a:ln>
                <a:solidFill>
                  <a:srgbClr val="595959"/>
                </a:solidFill>
                <a:effectLst/>
                <a:uLnTx/>
                <a:uFillTx/>
                <a:latin typeface="Tahoma" pitchFamily="34" charset="0"/>
                <a:ea typeface="+mn-ea"/>
                <a:cs typeface="Arial" pitchFamily="34" charset="0"/>
              </a:rPr>
              <a:t> PAVILLON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rgbClr val="595959"/>
                </a:solidFill>
                <a:effectLst/>
                <a:uLnTx/>
                <a:uFillTx/>
                <a:latin typeface="Tahoma" pitchFamily="34" charset="0"/>
                <a:ea typeface="+mn-ea"/>
                <a:cs typeface="Arial" pitchFamily="34" charset="0"/>
              </a:rPr>
              <a:t>Travaux à réaliser: Fabrication de l’escalier</a:t>
            </a:r>
            <a:endParaRPr kumimoji="0" lang="fr-FR" sz="1800" b="0" i="0" u="none" strike="noStrike" kern="1200" cap="none" spc="0" normalizeH="0" noProof="0" dirty="0">
              <a:ln>
                <a:noFill/>
              </a:ln>
              <a:solidFill>
                <a:srgbClr val="595959"/>
              </a:solidFill>
              <a:effectLst/>
              <a:uLnTx/>
              <a:uFillTx/>
              <a:latin typeface="Tahoma"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sng" strike="noStrike" kern="1200" cap="none" spc="0" normalizeH="0" baseline="0" noProof="0" dirty="0">
                <a:ln>
                  <a:noFill/>
                </a:ln>
                <a:solidFill>
                  <a:schemeClr val="tx1"/>
                </a:solidFill>
                <a:effectLst/>
                <a:uLnTx/>
                <a:uFillTx/>
                <a:latin typeface="Tahoma" pitchFamily="34" charset="0"/>
                <a:ea typeface="+mn-ea"/>
                <a:cs typeface="Arial" pitchFamily="34" charset="0"/>
              </a:rPr>
              <a:t>Intervention demandée:</a:t>
            </a:r>
            <a:r>
              <a:rPr kumimoji="0" lang="fr-FR" sz="1800" b="0" i="0" strike="noStrike" kern="1200" cap="none" spc="0" normalizeH="0" noProof="0" dirty="0">
                <a:ln>
                  <a:noFill/>
                </a:ln>
                <a:solidFill>
                  <a:schemeClr val="tx1"/>
                </a:solidFill>
                <a:effectLst/>
                <a:uLnTx/>
                <a:uFillTx/>
                <a:latin typeface="Tahoma" pitchFamily="34" charset="0"/>
                <a:ea typeface="+mn-ea"/>
                <a:cs typeface="Arial" pitchFamily="34" charset="0"/>
              </a:rPr>
              <a:t> A partir des plans, réaliser un escalier prêt à être pris en charge par les équipes de pose </a:t>
            </a:r>
            <a:endParaRPr kumimoji="0" lang="fr-FR" sz="1800" b="0" i="0" u="sng"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190500" marR="0" lvl="0" indent="-1905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chemeClr val="tx1"/>
                </a:solidFill>
                <a:effectLst/>
                <a:uLnTx/>
                <a:uFillTx/>
                <a:latin typeface="Tahoma" pitchFamily="34" charset="0"/>
                <a:ea typeface="+mn-ea"/>
                <a:cs typeface="Arial" pitchFamily="34" charset="0"/>
              </a:rPr>
              <a:t>Environnement : </a:t>
            </a:r>
          </a:p>
          <a:p>
            <a:pPr marL="571500" marR="0" lvl="1" indent="-1905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a:latin typeface="Tahoma" pitchFamily="34" charset="0"/>
                <a:cs typeface="Arial" pitchFamily="34" charset="0"/>
              </a:rPr>
              <a:t>Atelier de menuiserie</a:t>
            </a:r>
            <a:endParaRPr kumimoji="0" lang="fr-FR" sz="1800" b="0" i="0" u="none"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sng"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sng" strike="noStrike" kern="1200" cap="none" spc="0" normalizeH="0" baseline="0" noProof="0" dirty="0">
              <a:ln>
                <a:noFill/>
              </a:ln>
              <a:solidFill>
                <a:schemeClr val="tx1"/>
              </a:solidFill>
              <a:effectLst/>
              <a:uLnTx/>
              <a:uFillTx/>
              <a:latin typeface="Tahoma" pitchFamily="34" charset="0"/>
              <a:ea typeface="+mn-ea"/>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a:ln>
                <a:noFill/>
              </a:ln>
              <a:solidFill>
                <a:schemeClr val="tx1"/>
              </a:solidFill>
              <a:effectLst/>
              <a:uLnTx/>
              <a:uFillTx/>
              <a:latin typeface="Tahoma" pitchFamily="34" charset="0"/>
              <a:ea typeface="+mn-ea"/>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19609" y="1116526"/>
            <a:ext cx="2844279" cy="36004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6</a:t>
            </a:r>
            <a:r>
              <a:rPr lang="fr-FR" noProof="0" dirty="0">
                <a:solidFill>
                  <a:srgbClr val="990000"/>
                </a:solidFill>
                <a:latin typeface="Tahoma" pitchFamily="34" charset="0"/>
                <a:cs typeface="Arial" pitchFamily="34" charset="0"/>
              </a:rPr>
              <a:t>. Perçage des éléments</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56" y="1444665"/>
            <a:ext cx="3275320" cy="245649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48" y="3938542"/>
            <a:ext cx="3278620" cy="2458965"/>
          </a:xfrm>
          <a:prstGeom prst="rect">
            <a:avLst/>
          </a:prstGeom>
        </p:spPr>
      </p:pic>
      <p:sp>
        <p:nvSpPr>
          <p:cNvPr id="5" name="Rectangle 5"/>
          <p:cNvSpPr txBox="1">
            <a:spLocks noChangeArrowheads="1"/>
          </p:cNvSpPr>
          <p:nvPr/>
        </p:nvSpPr>
        <p:spPr>
          <a:xfrm>
            <a:off x="3995936" y="1476566"/>
            <a:ext cx="4896544" cy="483275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fr-FR" u="sng" dirty="0">
                <a:latin typeface="Tahoma" pitchFamily="34" charset="0"/>
              </a:rPr>
              <a:t>Milieu :</a:t>
            </a:r>
            <a:r>
              <a:rPr lang="fr-FR" dirty="0">
                <a:latin typeface="Tahoma" pitchFamily="34" charset="0"/>
              </a:rPr>
              <a:t> Atelier, bruit, poussières</a:t>
            </a:r>
          </a:p>
          <a:p>
            <a:pPr>
              <a:lnSpc>
                <a:spcPct val="90000"/>
              </a:lnSpc>
            </a:pPr>
            <a:endParaRPr lang="fr-FR" dirty="0">
              <a:latin typeface="Tahoma" pitchFamily="34" charset="0"/>
            </a:endParaRPr>
          </a:p>
          <a:p>
            <a:pPr marL="4763" indent="-4763">
              <a:lnSpc>
                <a:spcPct val="90000"/>
              </a:lnSpc>
            </a:pPr>
            <a:r>
              <a:rPr lang="fr-FR" u="sng" dirty="0">
                <a:latin typeface="Tahoma" pitchFamily="34" charset="0"/>
              </a:rPr>
              <a:t>Matériel </a:t>
            </a:r>
            <a:r>
              <a:rPr lang="fr-FR" dirty="0">
                <a:latin typeface="Tahoma" pitchFamily="34" charset="0"/>
              </a:rPr>
              <a:t>: Perceuse à colonne et perceuses horizontales équipées d’un système de blocage des pièces hydraulique et de pointeurs laser.</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Bois Brut</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Blocage de la pièce dans le système hydraulique pour empêcher l’éjection</a:t>
            </a:r>
          </a:p>
          <a:p>
            <a:pPr>
              <a:lnSpc>
                <a:spcPct val="90000"/>
              </a:lnSpc>
              <a:buFontTx/>
              <a:buChar char="-"/>
            </a:pPr>
            <a:r>
              <a:rPr lang="fr-FR" dirty="0">
                <a:latin typeface="Tahoma" pitchFamily="34" charset="0"/>
              </a:rPr>
              <a:t>perçage des pièces selon le pointage laser et les marquage sur les gabarits</a:t>
            </a:r>
          </a:p>
          <a:p>
            <a:pPr>
              <a:lnSpc>
                <a:spcPct val="90000"/>
              </a:lnSpc>
              <a:buFontTx/>
              <a:buChar char="-"/>
            </a:pPr>
            <a:r>
              <a:rPr lang="fr-FR" dirty="0">
                <a:latin typeface="Tahoma" pitchFamily="34" charset="0"/>
              </a:rPr>
              <a:t>Les poussières sont aspirées près de la  zone de perçage.</a:t>
            </a:r>
          </a:p>
        </p:txBody>
      </p:sp>
    </p:spTree>
    <p:extLst>
      <p:ext uri="{BB962C8B-B14F-4D97-AF65-F5344CB8AC3E}">
        <p14:creationId xmlns:p14="http://schemas.microsoft.com/office/powerpoint/2010/main" val="729969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124744"/>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7</a:t>
            </a:r>
            <a:r>
              <a:rPr lang="fr-FR" noProof="0" dirty="0">
                <a:solidFill>
                  <a:srgbClr val="990000"/>
                </a:solidFill>
                <a:latin typeface="Tahoma" pitchFamily="34" charset="0"/>
                <a:cs typeface="Arial" pitchFamily="34" charset="0"/>
              </a:rPr>
              <a:t>. Ponçage, Calibrage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79" y="1412776"/>
            <a:ext cx="3072342" cy="230425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57" y="3933056"/>
            <a:ext cx="3061622" cy="2296216"/>
          </a:xfrm>
          <a:prstGeom prst="rect">
            <a:avLst/>
          </a:prstGeom>
        </p:spPr>
      </p:pic>
      <p:sp>
        <p:nvSpPr>
          <p:cNvPr id="5" name="Rectangle 5"/>
          <p:cNvSpPr txBox="1">
            <a:spLocks noChangeArrowheads="1"/>
          </p:cNvSpPr>
          <p:nvPr/>
        </p:nvSpPr>
        <p:spPr>
          <a:xfrm>
            <a:off x="4116629" y="1441542"/>
            <a:ext cx="4896544" cy="483275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763" indent="-4763">
              <a:lnSpc>
                <a:spcPct val="90000"/>
              </a:lnSpc>
            </a:pPr>
            <a:r>
              <a:rPr lang="fr-FR" u="sng" dirty="0">
                <a:latin typeface="Tahoma" pitchFamily="34" charset="0"/>
              </a:rPr>
              <a:t>Milieu :</a:t>
            </a:r>
            <a:r>
              <a:rPr lang="fr-FR" dirty="0">
                <a:latin typeface="Tahoma" pitchFamily="34" charset="0"/>
              </a:rPr>
              <a:t> </a:t>
            </a:r>
          </a:p>
          <a:p>
            <a:pPr marL="4763" indent="-4763">
              <a:lnSpc>
                <a:spcPct val="90000"/>
              </a:lnSpc>
            </a:pPr>
            <a:r>
              <a:rPr lang="fr-FR" dirty="0">
                <a:solidFill>
                  <a:srgbClr val="FF0000"/>
                </a:solidFill>
                <a:latin typeface="Tahoma" pitchFamily="34" charset="0"/>
              </a:rPr>
              <a:t>Bruit, poussières</a:t>
            </a:r>
            <a:r>
              <a:rPr lang="fr-FR" dirty="0">
                <a:latin typeface="Tahoma" pitchFamily="34" charset="0"/>
              </a:rPr>
              <a:t>, pièces en mouvement (en sortie de calibreuse)</a:t>
            </a:r>
          </a:p>
          <a:p>
            <a:pPr>
              <a:lnSpc>
                <a:spcPct val="90000"/>
              </a:lnSpc>
            </a:pPr>
            <a:endParaRPr lang="fr-FR" dirty="0">
              <a:latin typeface="Tahoma" pitchFamily="34" charset="0"/>
            </a:endParaRPr>
          </a:p>
          <a:p>
            <a:pPr marL="4763" indent="-4763">
              <a:lnSpc>
                <a:spcPct val="90000"/>
              </a:lnSpc>
            </a:pPr>
            <a:r>
              <a:rPr lang="fr-FR" u="sng" dirty="0">
                <a:latin typeface="Tahoma" pitchFamily="34" charset="0"/>
              </a:rPr>
              <a:t>Matériel :</a:t>
            </a:r>
            <a:r>
              <a:rPr lang="fr-FR" dirty="0">
                <a:latin typeface="Tahoma" pitchFamily="34" charset="0"/>
              </a:rPr>
              <a:t> </a:t>
            </a:r>
          </a:p>
          <a:p>
            <a:pPr marL="4763" indent="-4763">
              <a:lnSpc>
                <a:spcPct val="90000"/>
              </a:lnSpc>
            </a:pPr>
            <a:r>
              <a:rPr lang="fr-FR" dirty="0">
                <a:latin typeface="Tahoma" pitchFamily="34" charset="0"/>
              </a:rPr>
              <a:t>Ponceuse à bande avec table aspirante et calibreuse entièrement confinée, bruit, poussières</a:t>
            </a:r>
          </a:p>
          <a:p>
            <a:pPr>
              <a:lnSpc>
                <a:spcPct val="90000"/>
              </a:lnSpc>
            </a:pPr>
            <a:endParaRPr lang="fr-FR" dirty="0">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a:t>
            </a:r>
          </a:p>
          <a:p>
            <a:pPr>
              <a:lnSpc>
                <a:spcPct val="90000"/>
              </a:lnSpc>
            </a:pPr>
            <a:r>
              <a:rPr lang="fr-FR" dirty="0">
                <a:latin typeface="Tahoma" pitchFamily="34" charset="0"/>
              </a:rPr>
              <a:t>Bois</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a:t>
            </a:r>
            <a:r>
              <a:rPr lang="fr-FR" dirty="0">
                <a:latin typeface="Tahoma" pitchFamily="34" charset="0"/>
              </a:rPr>
              <a:t> </a:t>
            </a:r>
          </a:p>
          <a:p>
            <a:pPr>
              <a:lnSpc>
                <a:spcPct val="90000"/>
              </a:lnSpc>
              <a:buFontTx/>
              <a:buChar char="-"/>
            </a:pPr>
            <a:r>
              <a:rPr lang="fr-FR" dirty="0">
                <a:latin typeface="Tahoma" pitchFamily="34" charset="0"/>
              </a:rPr>
              <a:t>Calibreuse : retrait des gabarits papiers et introduction des pièces</a:t>
            </a:r>
          </a:p>
          <a:p>
            <a:pPr>
              <a:lnSpc>
                <a:spcPct val="90000"/>
              </a:lnSpc>
              <a:buFontTx/>
              <a:buChar char="-"/>
            </a:pPr>
            <a:r>
              <a:rPr lang="fr-FR" dirty="0">
                <a:latin typeface="Tahoma" pitchFamily="34" charset="0"/>
              </a:rPr>
              <a:t>Récupération des pièces en sortie</a:t>
            </a:r>
          </a:p>
        </p:txBody>
      </p:sp>
    </p:spTree>
    <p:extLst>
      <p:ext uri="{BB962C8B-B14F-4D97-AF65-F5344CB8AC3E}">
        <p14:creationId xmlns:p14="http://schemas.microsoft.com/office/powerpoint/2010/main" val="601187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7" y="1089301"/>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8</a:t>
            </a:r>
            <a:r>
              <a:rPr lang="fr-FR" noProof="0" dirty="0">
                <a:solidFill>
                  <a:srgbClr val="990000"/>
                </a:solidFill>
                <a:latin typeface="Tahoma" pitchFamily="34" charset="0"/>
                <a:cs typeface="Arial" pitchFamily="34" charset="0"/>
              </a:rPr>
              <a:t>. Rabotage et réalisation des profils (Marches, Rampe…)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412776"/>
            <a:ext cx="3289220" cy="2466915"/>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933056"/>
            <a:ext cx="3289220" cy="2466915"/>
          </a:xfrm>
          <a:prstGeom prst="rect">
            <a:avLst/>
          </a:prstGeom>
        </p:spPr>
      </p:pic>
      <p:sp>
        <p:nvSpPr>
          <p:cNvPr id="5" name="Rectangle 5"/>
          <p:cNvSpPr txBox="1">
            <a:spLocks noChangeArrowheads="1"/>
          </p:cNvSpPr>
          <p:nvPr/>
        </p:nvSpPr>
        <p:spPr>
          <a:xfrm>
            <a:off x="4116629" y="1441542"/>
            <a:ext cx="4896544" cy="4832754"/>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763" indent="-4763">
              <a:lnSpc>
                <a:spcPct val="90000"/>
              </a:lnSpc>
            </a:pPr>
            <a:r>
              <a:rPr lang="fr-FR" u="sng" dirty="0">
                <a:latin typeface="Tahoma" pitchFamily="34" charset="0"/>
              </a:rPr>
              <a:t>Milieu :</a:t>
            </a:r>
          </a:p>
          <a:p>
            <a:pPr marL="4763" indent="-4763">
              <a:lnSpc>
                <a:spcPct val="90000"/>
              </a:lnSpc>
            </a:pPr>
            <a:r>
              <a:rPr lang="fr-FR" dirty="0">
                <a:solidFill>
                  <a:srgbClr val="FF0000"/>
                </a:solidFill>
                <a:latin typeface="Tahoma" pitchFamily="34" charset="0"/>
              </a:rPr>
              <a:t>Bruit, poussières</a:t>
            </a:r>
            <a:r>
              <a:rPr lang="fr-FR" dirty="0">
                <a:latin typeface="Tahoma" pitchFamily="34" charset="0"/>
              </a:rPr>
              <a:t>, pièces en mouvement (en sortie de raboteuse)</a:t>
            </a:r>
          </a:p>
          <a:p>
            <a:pPr>
              <a:lnSpc>
                <a:spcPct val="90000"/>
              </a:lnSpc>
            </a:pPr>
            <a:endParaRPr lang="fr-FR" dirty="0">
              <a:latin typeface="Tahoma" pitchFamily="34" charset="0"/>
            </a:endParaRPr>
          </a:p>
          <a:p>
            <a:pPr>
              <a:lnSpc>
                <a:spcPct val="90000"/>
              </a:lnSpc>
            </a:pPr>
            <a:r>
              <a:rPr lang="fr-FR" u="sng" dirty="0">
                <a:latin typeface="Tahoma" pitchFamily="34" charset="0"/>
              </a:rPr>
              <a:t>Matériel :</a:t>
            </a:r>
            <a:r>
              <a:rPr lang="fr-FR" dirty="0">
                <a:latin typeface="Tahoma" pitchFamily="34" charset="0"/>
              </a:rPr>
              <a:t> </a:t>
            </a:r>
          </a:p>
          <a:p>
            <a:pPr>
              <a:lnSpc>
                <a:spcPct val="90000"/>
              </a:lnSpc>
            </a:pPr>
            <a:r>
              <a:rPr lang="fr-FR" dirty="0">
                <a:latin typeface="Tahoma" pitchFamily="34" charset="0"/>
              </a:rPr>
              <a:t>Ponceuse à chant, toupie</a:t>
            </a:r>
          </a:p>
          <a:p>
            <a:pPr>
              <a:lnSpc>
                <a:spcPct val="90000"/>
              </a:lnSpc>
            </a:pPr>
            <a:endParaRPr lang="fr-FR" dirty="0">
              <a:latin typeface="Tahoma" pitchFamily="34" charset="0"/>
            </a:endParaRPr>
          </a:p>
          <a:p>
            <a:pPr>
              <a:lnSpc>
                <a:spcPct val="90000"/>
              </a:lnSpc>
            </a:pPr>
            <a:r>
              <a:rPr lang="fr-FR" u="sng" dirty="0">
                <a:latin typeface="Tahoma" pitchFamily="34" charset="0"/>
              </a:rPr>
              <a:t>Matériaux :</a:t>
            </a:r>
            <a:r>
              <a:rPr lang="fr-FR" dirty="0">
                <a:latin typeface="Tahoma" pitchFamily="34" charset="0"/>
              </a:rPr>
              <a:t> </a:t>
            </a:r>
          </a:p>
          <a:p>
            <a:pPr>
              <a:lnSpc>
                <a:spcPct val="90000"/>
              </a:lnSpc>
            </a:pPr>
            <a:r>
              <a:rPr lang="fr-FR" dirty="0">
                <a:latin typeface="Tahoma" pitchFamily="34" charset="0"/>
              </a:rPr>
              <a:t>Bois</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Ponceuse à chant : introduction des pièces en entrée et récupération en sortie. La Ponceuse à chant permet de traiter deux arrêtes</a:t>
            </a:r>
          </a:p>
          <a:p>
            <a:pPr>
              <a:lnSpc>
                <a:spcPct val="90000"/>
              </a:lnSpc>
              <a:buFontTx/>
              <a:buChar char="-"/>
            </a:pPr>
            <a:r>
              <a:rPr lang="fr-FR" dirty="0">
                <a:latin typeface="Tahoma" pitchFamily="34" charset="0"/>
              </a:rPr>
              <a:t>Toupie : Réglage de la toupie avec une pièce témoin, mise en place du protecteur à lame de l’outil, mise en place de l’entraineur.</a:t>
            </a:r>
          </a:p>
          <a:p>
            <a:pPr>
              <a:lnSpc>
                <a:spcPct val="90000"/>
              </a:lnSpc>
              <a:buFontTx/>
              <a:buChar char="-"/>
            </a:pPr>
            <a:r>
              <a:rPr lang="fr-FR" dirty="0">
                <a:latin typeface="Tahoma" pitchFamily="34" charset="0"/>
              </a:rPr>
              <a:t>Les deux machines disposent d’un système d’aspiration des poussières.</a:t>
            </a:r>
          </a:p>
        </p:txBody>
      </p:sp>
    </p:spTree>
    <p:extLst>
      <p:ext uri="{BB962C8B-B14F-4D97-AF65-F5344CB8AC3E}">
        <p14:creationId xmlns:p14="http://schemas.microsoft.com/office/powerpoint/2010/main" val="3034205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813262" y="1078910"/>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noProof="0" dirty="0">
                <a:solidFill>
                  <a:srgbClr val="990000"/>
                </a:solidFill>
                <a:latin typeface="Tahoma" pitchFamily="34" charset="0"/>
                <a:cs typeface="Arial" pitchFamily="34" charset="0"/>
              </a:rPr>
              <a:t>9. Nettoyage des postes de travail</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66" y="1510957"/>
            <a:ext cx="3169662" cy="237724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005064"/>
            <a:ext cx="3193209" cy="2394907"/>
          </a:xfrm>
          <a:prstGeom prst="rect">
            <a:avLst/>
          </a:prstGeom>
        </p:spPr>
      </p:pic>
      <p:sp>
        <p:nvSpPr>
          <p:cNvPr id="5" name="Rectangle 5"/>
          <p:cNvSpPr txBox="1">
            <a:spLocks noChangeArrowheads="1"/>
          </p:cNvSpPr>
          <p:nvPr/>
        </p:nvSpPr>
        <p:spPr>
          <a:xfrm>
            <a:off x="4116629" y="1441541"/>
            <a:ext cx="4896544" cy="495842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pPr>
            <a:r>
              <a:rPr lang="fr-FR" u="sng" dirty="0">
                <a:latin typeface="Tahoma" pitchFamily="34" charset="0"/>
              </a:rPr>
              <a:t>Milieu :</a:t>
            </a:r>
            <a:r>
              <a:rPr lang="fr-FR" dirty="0">
                <a:latin typeface="Tahoma" pitchFamily="34" charset="0"/>
              </a:rPr>
              <a:t> </a:t>
            </a:r>
          </a:p>
          <a:p>
            <a:pPr marL="0" indent="0">
              <a:lnSpc>
                <a:spcPct val="90000"/>
              </a:lnSpc>
            </a:pPr>
            <a:r>
              <a:rPr lang="fr-FR" dirty="0">
                <a:solidFill>
                  <a:srgbClr val="FF0000"/>
                </a:solidFill>
                <a:latin typeface="Tahoma" pitchFamily="34" charset="0"/>
              </a:rPr>
              <a:t>Poussières</a:t>
            </a:r>
            <a:r>
              <a:rPr lang="fr-FR" dirty="0">
                <a:latin typeface="Tahoma" pitchFamily="34" charset="0"/>
              </a:rPr>
              <a:t> </a:t>
            </a:r>
          </a:p>
          <a:p>
            <a:pPr>
              <a:lnSpc>
                <a:spcPct val="90000"/>
              </a:lnSpc>
              <a:buFontTx/>
              <a:buChar char="-"/>
            </a:pPr>
            <a:endParaRPr lang="fr-FR" dirty="0">
              <a:latin typeface="Tahoma" pitchFamily="34" charset="0"/>
            </a:endParaRPr>
          </a:p>
          <a:p>
            <a:pPr marL="0" indent="0">
              <a:lnSpc>
                <a:spcPct val="90000"/>
              </a:lnSpc>
            </a:pPr>
            <a:r>
              <a:rPr lang="fr-FR" u="sng" dirty="0">
                <a:latin typeface="Tahoma" pitchFamily="34" charset="0"/>
              </a:rPr>
              <a:t>Matériel :</a:t>
            </a:r>
            <a:r>
              <a:rPr lang="fr-FR" dirty="0">
                <a:latin typeface="Tahoma" pitchFamily="34" charset="0"/>
              </a:rPr>
              <a:t> </a:t>
            </a:r>
          </a:p>
          <a:p>
            <a:pPr marL="0" indent="0">
              <a:lnSpc>
                <a:spcPct val="90000"/>
              </a:lnSpc>
            </a:pPr>
            <a:r>
              <a:rPr lang="fr-FR" dirty="0">
                <a:latin typeface="Tahoma" pitchFamily="34" charset="0"/>
              </a:rPr>
              <a:t>Raboteuse, toupie, balai, pelle, système d’aspiration centralisé</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Matériaux </a:t>
            </a:r>
            <a:r>
              <a:rPr lang="fr-FR" dirty="0">
                <a:latin typeface="Tahoma" pitchFamily="34" charset="0"/>
              </a:rPr>
              <a:t>: </a:t>
            </a:r>
          </a:p>
          <a:p>
            <a:pPr marL="0" indent="0">
              <a:lnSpc>
                <a:spcPct val="90000"/>
              </a:lnSpc>
            </a:pPr>
            <a:r>
              <a:rPr lang="fr-FR" dirty="0">
                <a:latin typeface="Tahoma" pitchFamily="34" charset="0"/>
              </a:rPr>
              <a:t>Copeaux et poussières</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solidFill>
                  <a:srgbClr val="FF0000"/>
                </a:solidFill>
                <a:latin typeface="Tahoma" pitchFamily="34" charset="0"/>
              </a:rPr>
              <a:t>Manipulation-manutention de matériel-matériaux</a:t>
            </a:r>
          </a:p>
          <a:p>
            <a:pPr marL="0" indent="0">
              <a:lnSpc>
                <a:spcPct val="90000"/>
              </a:lnSpc>
            </a:pPr>
            <a:endParaRPr lang="fr-FR" u="sng" dirty="0">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Les postes de travail sont systématiquement nettoyés après chaque passage</a:t>
            </a:r>
          </a:p>
          <a:p>
            <a:pPr>
              <a:lnSpc>
                <a:spcPct val="90000"/>
              </a:lnSpc>
              <a:buFontTx/>
              <a:buChar char="-"/>
            </a:pPr>
            <a:r>
              <a:rPr lang="fr-FR" dirty="0">
                <a:solidFill>
                  <a:srgbClr val="FF0000"/>
                </a:solidFill>
                <a:latin typeface="Tahoma" pitchFamily="34" charset="0"/>
              </a:rPr>
              <a:t>Ramassage au balai</a:t>
            </a:r>
          </a:p>
          <a:p>
            <a:pPr>
              <a:lnSpc>
                <a:spcPct val="90000"/>
              </a:lnSpc>
              <a:buFontTx/>
              <a:buChar char="-"/>
            </a:pPr>
            <a:r>
              <a:rPr lang="fr-FR" dirty="0">
                <a:latin typeface="Tahoma" pitchFamily="34" charset="0"/>
              </a:rPr>
              <a:t>Evacuation par une bouche d’aspiration</a:t>
            </a:r>
          </a:p>
          <a:p>
            <a:pPr>
              <a:lnSpc>
                <a:spcPct val="90000"/>
              </a:lnSpc>
            </a:pPr>
            <a:endParaRPr lang="fr-FR" dirty="0">
              <a:solidFill>
                <a:srgbClr val="FF0000"/>
              </a:solidFill>
              <a:latin typeface="Tahoma" pitchFamily="34" charset="0"/>
            </a:endParaRPr>
          </a:p>
          <a:p>
            <a:pPr>
              <a:lnSpc>
                <a:spcPct val="90000"/>
              </a:lnSpc>
            </a:pPr>
            <a:endParaRPr lang="fr-FR" dirty="0">
              <a:latin typeface="Tahoma" pitchFamily="34" charset="0"/>
            </a:endParaRPr>
          </a:p>
        </p:txBody>
      </p:sp>
    </p:spTree>
    <p:extLst>
      <p:ext uri="{BB962C8B-B14F-4D97-AF65-F5344CB8AC3E}">
        <p14:creationId xmlns:p14="http://schemas.microsoft.com/office/powerpoint/2010/main" val="2444799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7" y="1119334"/>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10</a:t>
            </a:r>
            <a:r>
              <a:rPr lang="fr-FR" noProof="0" dirty="0">
                <a:solidFill>
                  <a:srgbClr val="990000"/>
                </a:solidFill>
                <a:latin typeface="Tahoma" pitchFamily="34" charset="0"/>
                <a:cs typeface="Arial" pitchFamily="34" charset="0"/>
              </a:rPr>
              <a:t>. Pré - assemblage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1441541"/>
            <a:ext cx="2160239" cy="1620179"/>
          </a:xfrm>
          <a:prstGeom prst="rect">
            <a:avLst/>
          </a:prstGeom>
        </p:spPr>
      </p:pic>
      <p:sp>
        <p:nvSpPr>
          <p:cNvPr id="5" name="Rectangle 5"/>
          <p:cNvSpPr txBox="1">
            <a:spLocks noChangeArrowheads="1"/>
          </p:cNvSpPr>
          <p:nvPr/>
        </p:nvSpPr>
        <p:spPr>
          <a:xfrm>
            <a:off x="4116629" y="1441541"/>
            <a:ext cx="4896544" cy="4958429"/>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pPr>
            <a:r>
              <a:rPr lang="fr-FR" u="sng" dirty="0">
                <a:latin typeface="Tahoma" pitchFamily="34" charset="0"/>
              </a:rPr>
              <a:t>Milieu :</a:t>
            </a:r>
            <a:r>
              <a:rPr lang="fr-FR" dirty="0">
                <a:latin typeface="Tahoma" pitchFamily="34" charset="0"/>
              </a:rPr>
              <a:t> </a:t>
            </a:r>
          </a:p>
          <a:p>
            <a:pPr marL="0" indent="0">
              <a:lnSpc>
                <a:spcPct val="90000"/>
              </a:lnSpc>
            </a:pPr>
            <a:r>
              <a:rPr lang="fr-FR" dirty="0">
                <a:solidFill>
                  <a:srgbClr val="FF0000"/>
                </a:solidFill>
                <a:latin typeface="Tahoma" pitchFamily="34" charset="0"/>
              </a:rPr>
              <a:t>Poussières, bruit </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Matériel :</a:t>
            </a:r>
            <a:r>
              <a:rPr lang="fr-FR" dirty="0">
                <a:latin typeface="Tahoma" pitchFamily="34" charset="0"/>
              </a:rPr>
              <a:t> </a:t>
            </a:r>
          </a:p>
          <a:p>
            <a:pPr marL="0" indent="0">
              <a:lnSpc>
                <a:spcPct val="90000"/>
              </a:lnSpc>
            </a:pPr>
            <a:r>
              <a:rPr lang="fr-FR" dirty="0">
                <a:latin typeface="Tahoma" pitchFamily="34" charset="0"/>
              </a:rPr>
              <a:t>Perceuse double à main, défonceuse, maillet amorti, ponceuse à main.</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Matériaux :</a:t>
            </a:r>
            <a:r>
              <a:rPr lang="fr-FR" dirty="0">
                <a:latin typeface="Tahoma" pitchFamily="34" charset="0"/>
              </a:rPr>
              <a:t> </a:t>
            </a:r>
          </a:p>
          <a:p>
            <a:pPr marL="0" indent="0">
              <a:lnSpc>
                <a:spcPct val="90000"/>
              </a:lnSpc>
            </a:pPr>
            <a:r>
              <a:rPr lang="fr-FR" dirty="0">
                <a:latin typeface="Tahoma" pitchFamily="34" charset="0"/>
              </a:rPr>
              <a:t>Pièces de bois, quincaillerie pour l’assemblage</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solidFill>
                  <a:srgbClr val="FF0000"/>
                </a:solidFill>
                <a:latin typeface="Tahoma" pitchFamily="34" charset="0"/>
              </a:rPr>
              <a:t>Manipulation-manutention de matériel-matériaux</a:t>
            </a:r>
          </a:p>
          <a:p>
            <a:pPr>
              <a:lnSpc>
                <a:spcPct val="90000"/>
              </a:lnSpc>
            </a:pPr>
            <a:endParaRPr lang="fr-FR" dirty="0">
              <a:solidFill>
                <a:srgbClr val="FF0000"/>
              </a:solidFill>
              <a:latin typeface="Tahoma" pitchFamily="34" charset="0"/>
            </a:endParaRPr>
          </a:p>
          <a:p>
            <a:pPr>
              <a:lnSpc>
                <a:spcPct val="90000"/>
              </a:lnSpc>
            </a:pPr>
            <a:endParaRPr lang="fr-FR" dirty="0">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Les rainures sont réalisées à la défonceuse</a:t>
            </a:r>
          </a:p>
          <a:p>
            <a:pPr>
              <a:lnSpc>
                <a:spcPct val="90000"/>
              </a:lnSpc>
              <a:buFontTx/>
              <a:buChar char="-"/>
            </a:pPr>
            <a:r>
              <a:rPr lang="fr-FR" dirty="0">
                <a:latin typeface="Tahoma" pitchFamily="34" charset="0"/>
              </a:rPr>
              <a:t>Perçage à la perceuse double et assemblage au maillet caoutchouc amorti (rempli de billes anti-rebond)</a:t>
            </a:r>
          </a:p>
          <a:p>
            <a:pPr>
              <a:lnSpc>
                <a:spcPct val="90000"/>
              </a:lnSpc>
              <a:buFontTx/>
              <a:buChar char="-"/>
            </a:pPr>
            <a:r>
              <a:rPr lang="fr-FR" dirty="0">
                <a:latin typeface="Tahoma" pitchFamily="34" charset="0"/>
              </a:rPr>
              <a:t>Vissage des éléments de rampe.</a:t>
            </a:r>
          </a:p>
          <a:p>
            <a:pPr>
              <a:lnSpc>
                <a:spcPct val="90000"/>
              </a:lnSpc>
              <a:buFontTx/>
              <a:buChar char="-"/>
            </a:pPr>
            <a:r>
              <a:rPr lang="fr-FR" dirty="0">
                <a:latin typeface="Tahoma" pitchFamily="34" charset="0"/>
              </a:rPr>
              <a:t>Ponçage de l’élément</a:t>
            </a:r>
          </a:p>
          <a:p>
            <a:pPr>
              <a:lnSpc>
                <a:spcPct val="90000"/>
              </a:lnSpc>
            </a:pPr>
            <a:endParaRPr lang="fr-FR" dirty="0">
              <a:latin typeface="Tahoma" pitchFamily="34"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2307770"/>
            <a:ext cx="2160238" cy="1620179"/>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000255"/>
            <a:ext cx="2160239" cy="1620179"/>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5695" y="4779790"/>
            <a:ext cx="2160239" cy="1620180"/>
          </a:xfrm>
          <a:prstGeom prst="rect">
            <a:avLst/>
          </a:prstGeom>
        </p:spPr>
      </p:pic>
    </p:spTree>
    <p:extLst>
      <p:ext uri="{BB962C8B-B14F-4D97-AF65-F5344CB8AC3E}">
        <p14:creationId xmlns:p14="http://schemas.microsoft.com/office/powerpoint/2010/main" val="1641742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7" y="1196752"/>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11</a:t>
            </a:r>
            <a:r>
              <a:rPr lang="fr-FR" noProof="0" dirty="0">
                <a:solidFill>
                  <a:srgbClr val="990000"/>
                </a:solidFill>
                <a:latin typeface="Tahoma" pitchFamily="34" charset="0"/>
                <a:cs typeface="Arial" pitchFamily="34" charset="0"/>
              </a:rPr>
              <a:t>. Finition (Egrainage et ponçage)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67" y="1584564"/>
            <a:ext cx="2765921" cy="207444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57" y="3933056"/>
            <a:ext cx="2809169" cy="2106876"/>
          </a:xfrm>
          <a:prstGeom prst="rect">
            <a:avLst/>
          </a:prstGeom>
        </p:spPr>
      </p:pic>
      <p:sp>
        <p:nvSpPr>
          <p:cNvPr id="5" name="Rectangle 5"/>
          <p:cNvSpPr txBox="1">
            <a:spLocks noChangeArrowheads="1"/>
          </p:cNvSpPr>
          <p:nvPr/>
        </p:nvSpPr>
        <p:spPr>
          <a:xfrm>
            <a:off x="4116629" y="1441541"/>
            <a:ext cx="4896544" cy="495842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fr-FR" u="sng" dirty="0">
                <a:latin typeface="Tahoma" pitchFamily="34" charset="0"/>
              </a:rPr>
              <a:t>Milieu :</a:t>
            </a:r>
            <a:r>
              <a:rPr lang="fr-FR" dirty="0">
                <a:latin typeface="Tahoma" pitchFamily="34" charset="0"/>
              </a:rPr>
              <a:t> </a:t>
            </a:r>
          </a:p>
          <a:p>
            <a:pPr>
              <a:lnSpc>
                <a:spcPct val="90000"/>
              </a:lnSpc>
            </a:pPr>
            <a:r>
              <a:rPr lang="fr-FR" dirty="0">
                <a:latin typeface="Tahoma" pitchFamily="34" charset="0"/>
              </a:rPr>
              <a:t>Poussières, bruit </a:t>
            </a:r>
          </a:p>
          <a:p>
            <a:pPr>
              <a:lnSpc>
                <a:spcPct val="90000"/>
              </a:lnSpc>
              <a:buFontTx/>
              <a:buChar char="-"/>
            </a:pPr>
            <a:endParaRPr lang="fr-FR" dirty="0">
              <a:latin typeface="Tahoma" pitchFamily="34" charset="0"/>
            </a:endParaRPr>
          </a:p>
          <a:p>
            <a:pPr marL="0" indent="0">
              <a:lnSpc>
                <a:spcPct val="90000"/>
              </a:lnSpc>
            </a:pPr>
            <a:r>
              <a:rPr lang="fr-FR" u="sng" dirty="0">
                <a:latin typeface="Tahoma" pitchFamily="34" charset="0"/>
              </a:rPr>
              <a:t>Matériel :</a:t>
            </a:r>
            <a:r>
              <a:rPr lang="fr-FR" dirty="0">
                <a:latin typeface="Tahoma" pitchFamily="34" charset="0"/>
              </a:rPr>
              <a:t> </a:t>
            </a:r>
          </a:p>
          <a:p>
            <a:pPr marL="0" indent="0">
              <a:lnSpc>
                <a:spcPct val="90000"/>
              </a:lnSpc>
            </a:pPr>
            <a:r>
              <a:rPr lang="fr-FR" dirty="0">
                <a:latin typeface="Tahoma" pitchFamily="34" charset="0"/>
              </a:rPr>
              <a:t>Egraineuse, table aspirante en service, ponceuse à main avec aspiration centralisée</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Matériaux :</a:t>
            </a:r>
            <a:r>
              <a:rPr lang="fr-FR" dirty="0">
                <a:latin typeface="Tahoma" pitchFamily="34" charset="0"/>
              </a:rPr>
              <a:t> </a:t>
            </a:r>
          </a:p>
          <a:p>
            <a:pPr marL="0" indent="0">
              <a:lnSpc>
                <a:spcPct val="90000"/>
              </a:lnSpc>
            </a:pPr>
            <a:r>
              <a:rPr lang="fr-FR" dirty="0">
                <a:latin typeface="Tahoma" pitchFamily="34" charset="0"/>
              </a:rPr>
              <a:t>Bois</a:t>
            </a:r>
          </a:p>
          <a:p>
            <a:pPr>
              <a:lnSpc>
                <a:spcPct val="90000"/>
              </a:lnSpc>
            </a:pPr>
            <a:endParaRPr lang="fr-FR" dirty="0">
              <a:latin typeface="Tahoma" pitchFamily="34" charset="0"/>
            </a:endParaRPr>
          </a:p>
          <a:p>
            <a:pPr>
              <a:lnSpc>
                <a:spcPct val="90000"/>
              </a:lnSpc>
            </a:pPr>
            <a:r>
              <a:rPr lang="fr-FR" u="sng" dirty="0">
                <a:latin typeface="Tahoma" pitchFamily="34" charset="0"/>
              </a:rPr>
              <a:t>Main d’œuvre :</a:t>
            </a:r>
            <a:r>
              <a:rPr lang="fr-FR" dirty="0">
                <a:latin typeface="Tahoma" pitchFamily="34" charset="0"/>
              </a:rPr>
              <a:t> </a:t>
            </a:r>
          </a:p>
          <a:p>
            <a:pPr>
              <a:lnSpc>
                <a:spcPct val="90000"/>
              </a:lnSpc>
            </a:pPr>
            <a:r>
              <a:rPr lang="fr-FR" dirty="0">
                <a:solidFill>
                  <a:srgbClr val="FF0000"/>
                </a:solidFill>
                <a:latin typeface="Tahoma" pitchFamily="34" charset="0"/>
              </a:rPr>
              <a:t>Manipulation-manutention de matériel-matériaux</a:t>
            </a:r>
          </a:p>
          <a:p>
            <a:pPr>
              <a:lnSpc>
                <a:spcPct val="90000"/>
              </a:lnSpc>
            </a:pPr>
            <a:endParaRPr lang="fr-FR" dirty="0">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Les pièces nécessitent une finition en 2 ou 4 couches (2 couches de vernis ou apprêt + peinture + 2 couches de vernis)</a:t>
            </a:r>
          </a:p>
          <a:p>
            <a:pPr>
              <a:lnSpc>
                <a:spcPct val="90000"/>
              </a:lnSpc>
              <a:buFontTx/>
              <a:buChar char="-"/>
            </a:pPr>
            <a:r>
              <a:rPr lang="fr-FR" dirty="0">
                <a:latin typeface="Tahoma" pitchFamily="34" charset="0"/>
              </a:rPr>
              <a:t>La première couche de vernis nécessite un égrainage à la machine ou à la ponceuse.</a:t>
            </a:r>
          </a:p>
          <a:p>
            <a:pPr>
              <a:lnSpc>
                <a:spcPct val="90000"/>
              </a:lnSpc>
            </a:pPr>
            <a:endParaRPr lang="fr-FR" dirty="0">
              <a:solidFill>
                <a:srgbClr val="FF0000"/>
              </a:solidFill>
              <a:latin typeface="Tahoma" pitchFamily="34" charset="0"/>
            </a:endParaRPr>
          </a:p>
          <a:p>
            <a:pPr>
              <a:lnSpc>
                <a:spcPct val="90000"/>
              </a:lnSpc>
            </a:pPr>
            <a:endParaRPr lang="fr-FR" dirty="0">
              <a:solidFill>
                <a:srgbClr val="FF0000"/>
              </a:solidFill>
              <a:latin typeface="Tahoma" pitchFamily="34" charset="0"/>
            </a:endParaRPr>
          </a:p>
          <a:p>
            <a:pPr>
              <a:lnSpc>
                <a:spcPct val="90000"/>
              </a:lnSpc>
            </a:pPr>
            <a:endParaRPr lang="fr-FR" dirty="0">
              <a:latin typeface="Tahoma" pitchFamily="34" charset="0"/>
            </a:endParaRPr>
          </a:p>
        </p:txBody>
      </p:sp>
    </p:spTree>
    <p:extLst>
      <p:ext uri="{BB962C8B-B14F-4D97-AF65-F5344CB8AC3E}">
        <p14:creationId xmlns:p14="http://schemas.microsoft.com/office/powerpoint/2010/main" val="2762180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6" y="1196752"/>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11</a:t>
            </a:r>
            <a:r>
              <a:rPr lang="fr-FR" noProof="0" dirty="0">
                <a:solidFill>
                  <a:srgbClr val="990000"/>
                </a:solidFill>
                <a:latin typeface="Tahoma" pitchFamily="34" charset="0"/>
                <a:cs typeface="Arial" pitchFamily="34" charset="0"/>
              </a:rPr>
              <a:t>. </a:t>
            </a:r>
            <a:r>
              <a:rPr lang="fr-FR" dirty="0">
                <a:solidFill>
                  <a:srgbClr val="990000"/>
                </a:solidFill>
                <a:latin typeface="Tahoma" pitchFamily="34" charset="0"/>
                <a:cs typeface="Arial" pitchFamily="34" charset="0"/>
              </a:rPr>
              <a:t>Finition (Peinture ou vernissage)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697" y="1562084"/>
            <a:ext cx="1684718" cy="2246291"/>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497097"/>
            <a:ext cx="3168352" cy="2376264"/>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4055269"/>
            <a:ext cx="3168352" cy="2376264"/>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4023706"/>
            <a:ext cx="3168352" cy="2376264"/>
          </a:xfrm>
          <a:prstGeom prst="rect">
            <a:avLst/>
          </a:prstGeom>
        </p:spPr>
      </p:pic>
      <p:sp>
        <p:nvSpPr>
          <p:cNvPr id="7" name="Rectangle 5"/>
          <p:cNvSpPr txBox="1">
            <a:spLocks noChangeArrowheads="1"/>
          </p:cNvSpPr>
          <p:nvPr/>
        </p:nvSpPr>
        <p:spPr>
          <a:xfrm>
            <a:off x="5580112" y="1441541"/>
            <a:ext cx="3433060" cy="4989992"/>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pPr>
            <a:r>
              <a:rPr lang="fr-FR" u="sng" dirty="0">
                <a:latin typeface="Tahoma" pitchFamily="34" charset="0"/>
              </a:rPr>
              <a:t>Milieu :</a:t>
            </a:r>
            <a:r>
              <a:rPr lang="fr-FR" dirty="0">
                <a:latin typeface="Tahoma" pitchFamily="34" charset="0"/>
              </a:rPr>
              <a:t> </a:t>
            </a:r>
          </a:p>
          <a:p>
            <a:pPr marL="0" indent="0">
              <a:lnSpc>
                <a:spcPct val="90000"/>
              </a:lnSpc>
            </a:pPr>
            <a:r>
              <a:rPr lang="fr-FR" dirty="0">
                <a:latin typeface="Tahoma" pitchFamily="34" charset="0"/>
              </a:rPr>
              <a:t>Poussières, vapeurs-brouillard peintures et vernis</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Matériel :</a:t>
            </a:r>
            <a:r>
              <a:rPr lang="fr-FR" dirty="0">
                <a:latin typeface="Tahoma" pitchFamily="34" charset="0"/>
              </a:rPr>
              <a:t> </a:t>
            </a:r>
          </a:p>
          <a:p>
            <a:pPr marL="0" indent="0">
              <a:lnSpc>
                <a:spcPct val="90000"/>
              </a:lnSpc>
            </a:pPr>
            <a:r>
              <a:rPr lang="fr-FR" dirty="0">
                <a:latin typeface="Tahoma" pitchFamily="34" charset="0"/>
              </a:rPr>
              <a:t>Système de rail, cabine de peinture aspirante et isolée du reste de l’atelier, matériel électroportatif aspiré, pistolet à peinture.</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Matériaux :</a:t>
            </a:r>
            <a:r>
              <a:rPr lang="fr-FR" dirty="0">
                <a:latin typeface="Tahoma" pitchFamily="34" charset="0"/>
              </a:rPr>
              <a:t> </a:t>
            </a:r>
          </a:p>
          <a:p>
            <a:pPr marL="0" indent="0">
              <a:lnSpc>
                <a:spcPct val="90000"/>
              </a:lnSpc>
            </a:pPr>
            <a:r>
              <a:rPr lang="fr-FR" dirty="0">
                <a:latin typeface="Tahoma" pitchFamily="34" charset="0"/>
              </a:rPr>
              <a:t>Bois, peinture bi composant, vernis</a:t>
            </a:r>
          </a:p>
          <a:p>
            <a:pPr marL="0" indent="0">
              <a:lnSpc>
                <a:spcPct val="90000"/>
              </a:lnSpc>
            </a:pPr>
            <a:endParaRPr lang="fr-FR" dirty="0">
              <a:latin typeface="Tahoma" pitchFamily="34" charset="0"/>
            </a:endParaRP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solidFill>
                  <a:srgbClr val="FF0000"/>
                </a:solidFill>
                <a:latin typeface="Tahoma" pitchFamily="34" charset="0"/>
              </a:rPr>
              <a:t>Manipulation-manutention de matériel-matériaux</a:t>
            </a:r>
          </a:p>
          <a:p>
            <a:pPr marL="0" indent="0">
              <a:lnSpc>
                <a:spcPct val="90000"/>
              </a:lnSpc>
            </a:pPr>
            <a:endParaRPr lang="fr-FR" dirty="0">
              <a:latin typeface="Tahoma" pitchFamily="34" charset="0"/>
            </a:endParaRPr>
          </a:p>
          <a:p>
            <a:pPr>
              <a:lnSpc>
                <a:spcPct val="90000"/>
              </a:lnSpc>
            </a:pPr>
            <a:r>
              <a:rPr lang="fr-FR" u="sng" dirty="0">
                <a:latin typeface="Tahoma" pitchFamily="34" charset="0"/>
              </a:rPr>
              <a:t>Méthode : </a:t>
            </a:r>
          </a:p>
          <a:p>
            <a:pPr>
              <a:lnSpc>
                <a:spcPct val="90000"/>
              </a:lnSpc>
              <a:buFontTx/>
              <a:buChar char="-"/>
            </a:pPr>
            <a:r>
              <a:rPr lang="fr-FR" dirty="0">
                <a:latin typeface="Tahoma" pitchFamily="34" charset="0"/>
              </a:rPr>
              <a:t>Manipulation et circulation des pièces sur rail suspendu et crochets avec systèmes d’aiguillage</a:t>
            </a:r>
          </a:p>
          <a:p>
            <a:pPr>
              <a:lnSpc>
                <a:spcPct val="90000"/>
              </a:lnSpc>
              <a:buFontTx/>
              <a:buChar char="-"/>
            </a:pPr>
            <a:r>
              <a:rPr lang="fr-FR" dirty="0">
                <a:latin typeface="Tahoma" pitchFamily="34" charset="0"/>
              </a:rPr>
              <a:t>Mélange des composants à l’aide d’une balance</a:t>
            </a:r>
          </a:p>
          <a:p>
            <a:pPr>
              <a:lnSpc>
                <a:spcPct val="90000"/>
              </a:lnSpc>
              <a:buFontTx/>
              <a:buChar char="-"/>
            </a:pPr>
            <a:r>
              <a:rPr lang="fr-FR" dirty="0">
                <a:latin typeface="Tahoma" pitchFamily="34" charset="0"/>
              </a:rPr>
              <a:t>Application au pistolet</a:t>
            </a:r>
          </a:p>
          <a:p>
            <a:pPr marL="0" indent="0">
              <a:lnSpc>
                <a:spcPct val="90000"/>
              </a:lnSpc>
            </a:pPr>
            <a:endParaRPr lang="fr-FR" dirty="0">
              <a:latin typeface="Tahoma" pitchFamily="34" charset="0"/>
            </a:endParaRPr>
          </a:p>
        </p:txBody>
      </p:sp>
    </p:spTree>
    <p:extLst>
      <p:ext uri="{BB962C8B-B14F-4D97-AF65-F5344CB8AC3E}">
        <p14:creationId xmlns:p14="http://schemas.microsoft.com/office/powerpoint/2010/main" val="2739077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7" y="1110083"/>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12</a:t>
            </a:r>
            <a:r>
              <a:rPr lang="fr-FR" noProof="0" dirty="0">
                <a:solidFill>
                  <a:srgbClr val="990000"/>
                </a:solidFill>
                <a:latin typeface="Tahoma" pitchFamily="34" charset="0"/>
                <a:cs typeface="Arial" pitchFamily="34" charset="0"/>
              </a:rPr>
              <a:t>. Assemblage final</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1542131"/>
            <a:ext cx="3139070" cy="2354303"/>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57" y="3973660"/>
            <a:ext cx="3139070" cy="2354303"/>
          </a:xfrm>
          <a:prstGeom prst="rect">
            <a:avLst/>
          </a:prstGeom>
        </p:spPr>
      </p:pic>
      <p:sp>
        <p:nvSpPr>
          <p:cNvPr id="5" name="Rectangle 5"/>
          <p:cNvSpPr txBox="1">
            <a:spLocks noChangeArrowheads="1"/>
          </p:cNvSpPr>
          <p:nvPr/>
        </p:nvSpPr>
        <p:spPr>
          <a:xfrm>
            <a:off x="4572000" y="1337971"/>
            <a:ext cx="4441172" cy="498999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Milieu : </a:t>
            </a:r>
          </a:p>
          <a:p>
            <a:pPr marL="0" indent="0">
              <a:lnSpc>
                <a:spcPct val="90000"/>
              </a:lnSpc>
            </a:pPr>
            <a:r>
              <a:rPr lang="fr-FR" dirty="0">
                <a:latin typeface="Tahoma" pitchFamily="34" charset="0"/>
              </a:rPr>
              <a:t>Atelier</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Matériel : </a:t>
            </a:r>
          </a:p>
          <a:p>
            <a:pPr marL="0" indent="0">
              <a:lnSpc>
                <a:spcPct val="90000"/>
              </a:lnSpc>
            </a:pPr>
            <a:r>
              <a:rPr lang="fr-FR" dirty="0">
                <a:latin typeface="Tahoma" pitchFamily="34" charset="0"/>
              </a:rPr>
              <a:t>Maillet, visseuse sans fil</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Matériaux : </a:t>
            </a:r>
          </a:p>
          <a:p>
            <a:pPr marL="0" indent="0">
              <a:lnSpc>
                <a:spcPct val="90000"/>
              </a:lnSpc>
            </a:pPr>
            <a:r>
              <a:rPr lang="fr-FR" dirty="0">
                <a:latin typeface="Tahoma" pitchFamily="34" charset="0"/>
              </a:rPr>
              <a:t>Bois, quincaillerie</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Main d’œuvre : </a:t>
            </a:r>
          </a:p>
          <a:p>
            <a:pPr marL="0" indent="0">
              <a:lnSpc>
                <a:spcPct val="90000"/>
              </a:lnSpc>
            </a:pPr>
            <a:r>
              <a:rPr lang="fr-FR" dirty="0">
                <a:solidFill>
                  <a:srgbClr val="FF0000"/>
                </a:solidFill>
                <a:latin typeface="Tahoma" pitchFamily="34" charset="0"/>
              </a:rPr>
              <a:t>Manipulation-manutention de matériel-matériaux</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Méthode : </a:t>
            </a:r>
          </a:p>
          <a:p>
            <a:pPr marL="0" indent="0">
              <a:lnSpc>
                <a:spcPct val="90000"/>
              </a:lnSpc>
            </a:pPr>
            <a:r>
              <a:rPr lang="fr-FR" dirty="0">
                <a:latin typeface="Tahoma" pitchFamily="34" charset="0"/>
              </a:rPr>
              <a:t>Assemblage des dernières pièces de quincaillerie, des pièces métalliques et des garde-corps.</a:t>
            </a:r>
          </a:p>
          <a:p>
            <a:pPr marL="0" indent="0">
              <a:lnSpc>
                <a:spcPct val="90000"/>
              </a:lnSpc>
            </a:pPr>
            <a:endParaRPr lang="fr-FR" dirty="0">
              <a:latin typeface="Tahoma" pitchFamily="34" charset="0"/>
            </a:endParaRPr>
          </a:p>
        </p:txBody>
      </p:sp>
    </p:spTree>
    <p:extLst>
      <p:ext uri="{BB962C8B-B14F-4D97-AF65-F5344CB8AC3E}">
        <p14:creationId xmlns:p14="http://schemas.microsoft.com/office/powerpoint/2010/main" val="3212083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784857" y="1196752"/>
            <a:ext cx="7772400" cy="43204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dirty="0">
                <a:solidFill>
                  <a:srgbClr val="990000"/>
                </a:solidFill>
                <a:latin typeface="Tahoma" pitchFamily="34" charset="0"/>
                <a:cs typeface="Arial" pitchFamily="34" charset="0"/>
              </a:rPr>
              <a:t>13. </a:t>
            </a:r>
            <a:r>
              <a:rPr lang="fr-FR" noProof="0" dirty="0">
                <a:solidFill>
                  <a:srgbClr val="990000"/>
                </a:solidFill>
                <a:latin typeface="Tahoma" pitchFamily="34" charset="0"/>
                <a:cs typeface="Arial" pitchFamily="34" charset="0"/>
              </a:rPr>
              <a:t>Préparation au transport stockage</a:t>
            </a:r>
            <a:endParaRPr kumimoji="0" lang="fr-FR" sz="1800" b="0" i="1" u="none" strike="noStrike" kern="1200" cap="none" spc="0" normalizeH="0" baseline="0" noProof="0" dirty="0">
              <a:ln>
                <a:noFill/>
              </a:ln>
              <a:solidFill>
                <a:srgbClr val="990000"/>
              </a:solidFill>
              <a:effectLst/>
              <a:uLnTx/>
              <a:uFillTx/>
              <a:latin typeface="Tahoma" pitchFamily="34" charset="0"/>
              <a:ea typeface="+mn-ea"/>
              <a:cs typeface="Arial"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7" y="1628800"/>
            <a:ext cx="3072341" cy="230425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57" y="4042451"/>
            <a:ext cx="3154673" cy="2366005"/>
          </a:xfrm>
          <a:prstGeom prst="rect">
            <a:avLst/>
          </a:prstGeom>
        </p:spPr>
      </p:pic>
      <p:sp>
        <p:nvSpPr>
          <p:cNvPr id="5" name="Rectangle 5"/>
          <p:cNvSpPr txBox="1">
            <a:spLocks noChangeArrowheads="1"/>
          </p:cNvSpPr>
          <p:nvPr/>
        </p:nvSpPr>
        <p:spPr>
          <a:xfrm>
            <a:off x="4572000" y="1196752"/>
            <a:ext cx="4441172" cy="498999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FontTx/>
              <a:buChar char="-"/>
            </a:pPr>
            <a:endParaRPr lang="fr-FR" dirty="0">
              <a:latin typeface="Tahoma" pitchFamily="34" charset="0"/>
            </a:endParaRPr>
          </a:p>
          <a:p>
            <a:pPr marL="0" indent="0">
              <a:lnSpc>
                <a:spcPct val="90000"/>
              </a:lnSpc>
            </a:pPr>
            <a:r>
              <a:rPr lang="fr-FR" u="sng" dirty="0">
                <a:latin typeface="Tahoma" pitchFamily="34" charset="0"/>
              </a:rPr>
              <a:t>Milieu :</a:t>
            </a:r>
          </a:p>
          <a:p>
            <a:pPr marL="0" indent="0">
              <a:lnSpc>
                <a:spcPct val="90000"/>
              </a:lnSpc>
            </a:pPr>
            <a:r>
              <a:rPr lang="fr-FR" dirty="0">
                <a:latin typeface="Tahoma" pitchFamily="34" charset="0"/>
              </a:rPr>
              <a:t>Atelier</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Matériel :</a:t>
            </a:r>
            <a:r>
              <a:rPr lang="fr-FR" dirty="0">
                <a:latin typeface="Tahoma" pitchFamily="34" charset="0"/>
              </a:rPr>
              <a:t> </a:t>
            </a:r>
          </a:p>
          <a:p>
            <a:pPr marL="0" indent="0">
              <a:lnSpc>
                <a:spcPct val="90000"/>
              </a:lnSpc>
            </a:pPr>
            <a:r>
              <a:rPr lang="fr-FR" dirty="0">
                <a:latin typeface="Tahoma" pitchFamily="34" charset="0"/>
              </a:rPr>
              <a:t>chariots d’aide à la manutention</a:t>
            </a:r>
          </a:p>
          <a:p>
            <a:pPr marL="0" indent="0">
              <a:lnSpc>
                <a:spcPct val="90000"/>
              </a:lnSpc>
            </a:pPr>
            <a:endParaRPr lang="fr-FR" dirty="0">
              <a:latin typeface="Tahoma" pitchFamily="34" charset="0"/>
            </a:endParaRPr>
          </a:p>
          <a:p>
            <a:pPr marL="0" indent="0">
              <a:lnSpc>
                <a:spcPct val="90000"/>
              </a:lnSpc>
            </a:pPr>
            <a:r>
              <a:rPr lang="fr-FR" u="sng" dirty="0">
                <a:latin typeface="Tahoma" pitchFamily="34" charset="0"/>
              </a:rPr>
              <a:t>Matériaux :</a:t>
            </a:r>
            <a:r>
              <a:rPr lang="fr-FR" dirty="0">
                <a:latin typeface="Tahoma" pitchFamily="34" charset="0"/>
              </a:rPr>
              <a:t> </a:t>
            </a:r>
          </a:p>
          <a:p>
            <a:pPr marL="0" indent="0">
              <a:lnSpc>
                <a:spcPct val="90000"/>
              </a:lnSpc>
            </a:pPr>
            <a:r>
              <a:rPr lang="fr-FR" dirty="0">
                <a:latin typeface="Tahoma" pitchFamily="34" charset="0"/>
              </a:rPr>
              <a:t>bois, film d’emballage, bouchons de goujons, etc…</a:t>
            </a:r>
          </a:p>
          <a:p>
            <a:pPr>
              <a:lnSpc>
                <a:spcPct val="90000"/>
              </a:lnSpc>
            </a:pPr>
            <a:endParaRPr lang="fr-FR" dirty="0">
              <a:latin typeface="Tahoma" pitchFamily="34" charset="0"/>
            </a:endParaRPr>
          </a:p>
          <a:p>
            <a:pPr marL="0" indent="0">
              <a:lnSpc>
                <a:spcPct val="90000"/>
              </a:lnSpc>
            </a:pPr>
            <a:r>
              <a:rPr lang="fr-FR" u="sng" dirty="0">
                <a:latin typeface="Tahoma" pitchFamily="34" charset="0"/>
              </a:rPr>
              <a:t>Main d’œuvre :</a:t>
            </a:r>
            <a:r>
              <a:rPr lang="fr-FR" dirty="0">
                <a:latin typeface="Tahoma" pitchFamily="34" charset="0"/>
              </a:rPr>
              <a:t> </a:t>
            </a:r>
          </a:p>
          <a:p>
            <a:pPr marL="0" indent="0">
              <a:lnSpc>
                <a:spcPct val="90000"/>
              </a:lnSpc>
            </a:pPr>
            <a:r>
              <a:rPr lang="fr-FR" dirty="0">
                <a:solidFill>
                  <a:srgbClr val="FF0000"/>
                </a:solidFill>
                <a:latin typeface="Tahoma" pitchFamily="34" charset="0"/>
              </a:rPr>
              <a:t>Manipulation-manutention de matériel-matériaux</a:t>
            </a:r>
          </a:p>
          <a:p>
            <a:pPr>
              <a:lnSpc>
                <a:spcPct val="90000"/>
              </a:lnSpc>
            </a:pPr>
            <a:endParaRPr lang="fr-FR" dirty="0">
              <a:latin typeface="Tahoma" pitchFamily="34" charset="0"/>
            </a:endParaRPr>
          </a:p>
          <a:p>
            <a:pPr marL="4763" indent="-4763">
              <a:lnSpc>
                <a:spcPct val="90000"/>
              </a:lnSpc>
            </a:pPr>
            <a:r>
              <a:rPr lang="fr-FR" u="sng" dirty="0">
                <a:latin typeface="Tahoma" pitchFamily="34" charset="0"/>
              </a:rPr>
              <a:t>Méthode : </a:t>
            </a:r>
          </a:p>
          <a:p>
            <a:pPr marL="4763" indent="-4763">
              <a:lnSpc>
                <a:spcPct val="90000"/>
              </a:lnSpc>
            </a:pPr>
            <a:r>
              <a:rPr lang="fr-FR" dirty="0">
                <a:latin typeface="Tahoma" pitchFamily="34" charset="0"/>
              </a:rPr>
              <a:t>Protection des pièces peintes par film plastique et stockage en attente dans la zone de chargement</a:t>
            </a:r>
          </a:p>
          <a:p>
            <a:pPr>
              <a:lnSpc>
                <a:spcPct val="90000"/>
              </a:lnSpc>
            </a:pPr>
            <a:endParaRPr lang="fr-FR" dirty="0">
              <a:latin typeface="Tahoma" pitchFamily="34" charset="0"/>
            </a:endParaRPr>
          </a:p>
        </p:txBody>
      </p:sp>
    </p:spTree>
    <p:extLst>
      <p:ext uri="{BB962C8B-B14F-4D97-AF65-F5344CB8AC3E}">
        <p14:creationId xmlns:p14="http://schemas.microsoft.com/office/powerpoint/2010/main" val="624187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659293"/>
            <a:ext cx="4183814" cy="313786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659293"/>
            <a:ext cx="4183813" cy="3137860"/>
          </a:xfrm>
          <a:prstGeom prst="rect">
            <a:avLst/>
          </a:prstGeom>
        </p:spPr>
      </p:pic>
    </p:spTree>
    <p:extLst>
      <p:ext uri="{BB962C8B-B14F-4D97-AF65-F5344CB8AC3E}">
        <p14:creationId xmlns:p14="http://schemas.microsoft.com/office/powerpoint/2010/main" val="326455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422" y="1428736"/>
            <a:ext cx="4286280" cy="571504"/>
          </a:xfrm>
        </p:spPr>
        <p:txBody>
          <a:bodyPr>
            <a:normAutofit/>
          </a:bodyPr>
          <a:lstStyle/>
          <a:p>
            <a:pPr>
              <a:defRPr/>
            </a:pPr>
            <a:r>
              <a:rPr lang="fr-FR" dirty="0"/>
              <a:t>L’ENTREPRISE</a:t>
            </a:r>
          </a:p>
        </p:txBody>
      </p:sp>
      <p:sp>
        <p:nvSpPr>
          <p:cNvPr id="5" name="Espace réservé du contenu 4"/>
          <p:cNvSpPr>
            <a:spLocks noGrp="1"/>
          </p:cNvSpPr>
          <p:nvPr>
            <p:ph idx="1"/>
          </p:nvPr>
        </p:nvSpPr>
        <p:spPr>
          <a:xfrm>
            <a:off x="539552" y="1988840"/>
            <a:ext cx="8280920" cy="3911609"/>
          </a:xfrm>
        </p:spPr>
        <p:txBody>
          <a:bodyPr>
            <a:normAutofit/>
          </a:bodyPr>
          <a:lstStyle/>
          <a:p>
            <a:endParaRPr lang="fr-FR" dirty="0"/>
          </a:p>
          <a:p>
            <a:endParaRPr lang="fr-FR" dirty="0"/>
          </a:p>
          <a:p>
            <a:pPr algn="just"/>
            <a:r>
              <a:rPr lang="fr-FR" dirty="0"/>
              <a:t>L’entreprise est une menuiserie spécialisée dans la fabrication d’escaliers. L’essentiel de sa production se fait sous licence d’un procédé de fabrication déposé (marches sur goujons et suspendues à la rampe). L’entreprise fabrique sur mesure et peut fabriquer des escaliers traditionnels ou du mobilier d’habillage de ses escaliers.</a:t>
            </a:r>
          </a:p>
          <a:p>
            <a:endParaRPr lang="fr-FR" dirty="0"/>
          </a:p>
          <a:p>
            <a:r>
              <a:rPr lang="fr-FR" dirty="0"/>
              <a:t>L’entreprise est située en Moselle et emploi 27 personnes.</a:t>
            </a:r>
          </a:p>
          <a:p>
            <a:endParaRPr lang="fr-FR" dirty="0"/>
          </a:p>
          <a:p>
            <a:r>
              <a:rPr lang="fr-FR" dirty="0"/>
              <a:t>L’entreprise à réalisé une démarche de progrès avec l’OPPBTP.</a:t>
            </a:r>
          </a:p>
          <a:p>
            <a:endParaRPr lang="fr-FR" dirty="0"/>
          </a:p>
          <a:p>
            <a:endParaRPr lang="fr-FR" dirty="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428860" y="1428736"/>
            <a:ext cx="4214817" cy="428625"/>
          </a:xfrm>
        </p:spPr>
        <p:txBody>
          <a:bodyPr>
            <a:noAutofit/>
          </a:bodyPr>
          <a:lstStyle/>
          <a:p>
            <a:pPr>
              <a:defRPr/>
            </a:pPr>
            <a:r>
              <a:rPr lang="fr-FR" dirty="0"/>
              <a:t>DEROULEMENT DU CHANTIER</a:t>
            </a:r>
          </a:p>
        </p:txBody>
      </p:sp>
      <p:sp>
        <p:nvSpPr>
          <p:cNvPr id="14342" name="Rectangle 6"/>
          <p:cNvSpPr>
            <a:spLocks noGrp="1" noChangeArrowheads="1"/>
          </p:cNvSpPr>
          <p:nvPr>
            <p:ph type="body" idx="1"/>
          </p:nvPr>
        </p:nvSpPr>
        <p:spPr>
          <a:xfrm>
            <a:off x="500034" y="2000240"/>
            <a:ext cx="4040188" cy="639762"/>
          </a:xfrm>
        </p:spPr>
        <p:txBody>
          <a:bodyPr/>
          <a:lstStyle/>
          <a:p>
            <a:pPr>
              <a:defRPr/>
            </a:pPr>
            <a:r>
              <a:rPr lang="fr-FR" dirty="0"/>
              <a:t>Ce qui s’est passé avant l’intervention</a:t>
            </a:r>
            <a:endParaRPr lang="fr-FR" dirty="0">
              <a:effectLst>
                <a:outerShdw blurRad="38100" dist="38100" dir="2700000" algn="tl">
                  <a:srgbClr val="C0C0C0"/>
                </a:outerShdw>
              </a:effectLst>
            </a:endParaRPr>
          </a:p>
        </p:txBody>
      </p:sp>
      <p:sp>
        <p:nvSpPr>
          <p:cNvPr id="7" name="Espace réservé du contenu 6"/>
          <p:cNvSpPr>
            <a:spLocks noGrp="1"/>
          </p:cNvSpPr>
          <p:nvPr>
            <p:ph sz="half" idx="2"/>
          </p:nvPr>
        </p:nvSpPr>
        <p:spPr>
          <a:xfrm>
            <a:off x="500034" y="2786058"/>
            <a:ext cx="4040188" cy="2982903"/>
          </a:xfrm>
        </p:spPr>
        <p:txBody>
          <a:bodyPr>
            <a:normAutofit/>
          </a:bodyPr>
          <a:lstStyle/>
          <a:p>
            <a:pPr>
              <a:buFontTx/>
              <a:buChar char="-"/>
            </a:pPr>
            <a:r>
              <a:rPr lang="fr-FR" dirty="0">
                <a:latin typeface="Tahoma" pitchFamily="34" charset="0"/>
              </a:rPr>
              <a:t>Le bois brut à été réceptionné dans l’atelier</a:t>
            </a:r>
          </a:p>
          <a:p>
            <a:pPr>
              <a:buFontTx/>
              <a:buChar char="-"/>
            </a:pPr>
            <a:r>
              <a:rPr lang="fr-FR" dirty="0">
                <a:latin typeface="Tahoma" pitchFamily="34" charset="0"/>
              </a:rPr>
              <a:t>Les équipes de pose ont réalisé les prises de côtes et de photo sur place</a:t>
            </a:r>
          </a:p>
          <a:p>
            <a:pPr>
              <a:buFontTx/>
              <a:buChar char="-"/>
            </a:pPr>
            <a:r>
              <a:rPr lang="fr-FR" dirty="0">
                <a:latin typeface="Tahoma" pitchFamily="34" charset="0"/>
              </a:rPr>
              <a:t>Le bureau d’étude à réalisé les plans et sorti les gabarits de fabrication papier à l’échelle 1/1 (Voir ci après)</a:t>
            </a:r>
          </a:p>
          <a:p>
            <a:pPr>
              <a:buFontTx/>
              <a:buChar char="-"/>
            </a:pPr>
            <a:endParaRPr lang="fr-FR" dirty="0">
              <a:latin typeface="Tahoma" pitchFamily="34" charset="0"/>
            </a:endParaRPr>
          </a:p>
          <a:p>
            <a:pPr>
              <a:buFontTx/>
              <a:buChar char="-"/>
            </a:pPr>
            <a:endParaRPr lang="fr-FR" dirty="0">
              <a:latin typeface="Tahoma" pitchFamily="34" charset="0"/>
            </a:endParaRPr>
          </a:p>
          <a:p>
            <a:endParaRPr lang="fr-FR" dirty="0">
              <a:latin typeface="Tahoma" pitchFamily="34" charset="0"/>
            </a:endParaRPr>
          </a:p>
          <a:p>
            <a:endParaRPr lang="fr-FR" dirty="0">
              <a:latin typeface="Tahoma" pitchFamily="34" charset="0"/>
            </a:endParaRPr>
          </a:p>
        </p:txBody>
      </p:sp>
      <p:sp>
        <p:nvSpPr>
          <p:cNvPr id="24581" name="Espace réservé du texte 7"/>
          <p:cNvSpPr>
            <a:spLocks noGrp="1"/>
          </p:cNvSpPr>
          <p:nvPr>
            <p:ph type="body" sz="quarter" idx="3"/>
          </p:nvPr>
        </p:nvSpPr>
        <p:spPr>
          <a:xfrm>
            <a:off x="4643438" y="2000240"/>
            <a:ext cx="4041775" cy="639762"/>
          </a:xfrm>
        </p:spPr>
        <p:txBody>
          <a:bodyPr/>
          <a:lstStyle/>
          <a:p>
            <a:r>
              <a:rPr lang="fr-FR" dirty="0"/>
              <a:t>Ce qui se passera après l’intervention</a:t>
            </a:r>
          </a:p>
        </p:txBody>
      </p:sp>
      <p:sp>
        <p:nvSpPr>
          <p:cNvPr id="9" name="Espace réservé du contenu 8"/>
          <p:cNvSpPr>
            <a:spLocks noGrp="1"/>
          </p:cNvSpPr>
          <p:nvPr>
            <p:ph sz="quarter" idx="4"/>
          </p:nvPr>
        </p:nvSpPr>
        <p:spPr>
          <a:xfrm>
            <a:off x="4572000" y="2786058"/>
            <a:ext cx="4041775" cy="2428883"/>
          </a:xfrm>
        </p:spPr>
        <p:txBody>
          <a:bodyPr>
            <a:normAutofit/>
          </a:bodyPr>
          <a:lstStyle/>
          <a:p>
            <a:pPr>
              <a:buFontTx/>
              <a:buChar char="-"/>
            </a:pPr>
            <a:r>
              <a:rPr lang="fr-FR" dirty="0">
                <a:latin typeface="Tahoma" pitchFamily="34" charset="0"/>
              </a:rPr>
              <a:t>Une équipe de pose prendra en charge l’escalier pour le poser chez le client.</a:t>
            </a:r>
          </a:p>
          <a:p>
            <a:pPr marL="0" indent="0"/>
            <a:endParaRPr lang="fr-FR" dirty="0">
              <a:latin typeface="Tahoma" pitchFamily="34" charset="0"/>
            </a:endParaRPr>
          </a:p>
        </p:txBody>
      </p:sp>
      <p:cxnSp>
        <p:nvCxnSpPr>
          <p:cNvPr id="3" name="Connecteur droit 2"/>
          <p:cNvCxnSpPr/>
          <p:nvPr/>
        </p:nvCxnSpPr>
        <p:spPr>
          <a:xfrm>
            <a:off x="4572000" y="1988840"/>
            <a:ext cx="0" cy="396044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5"/>
          <p:cNvSpPr>
            <a:spLocks noChangeArrowheads="1"/>
          </p:cNvSpPr>
          <p:nvPr/>
        </p:nvSpPr>
        <p:spPr bwMode="auto">
          <a:xfrm>
            <a:off x="942975" y="1254144"/>
            <a:ext cx="1785938" cy="461962"/>
          </a:xfrm>
          <a:prstGeom prst="rect">
            <a:avLst/>
          </a:prstGeom>
          <a:noFill/>
          <a:ln w="9525">
            <a:noFill/>
            <a:miter lim="800000"/>
            <a:headEnd/>
            <a:tailEnd/>
          </a:ln>
        </p:spPr>
        <p:txBody>
          <a:bodyPr wrap="none">
            <a:spAutoFit/>
          </a:bodyPr>
          <a:lstStyle/>
          <a:p>
            <a:r>
              <a:rPr lang="fr-FR"/>
              <a:t>État initial</a:t>
            </a:r>
          </a:p>
        </p:txBody>
      </p:sp>
      <p:sp>
        <p:nvSpPr>
          <p:cNvPr id="20487" name="Rectangle 6"/>
          <p:cNvSpPr>
            <a:spLocks noChangeArrowheads="1"/>
          </p:cNvSpPr>
          <p:nvPr/>
        </p:nvSpPr>
        <p:spPr bwMode="auto">
          <a:xfrm>
            <a:off x="5929322" y="1285860"/>
            <a:ext cx="1082348" cy="369332"/>
          </a:xfrm>
          <a:prstGeom prst="rect">
            <a:avLst/>
          </a:prstGeom>
          <a:noFill/>
          <a:ln w="9525">
            <a:noFill/>
            <a:miter lim="800000"/>
            <a:headEnd/>
            <a:tailEnd/>
          </a:ln>
        </p:spPr>
        <p:txBody>
          <a:bodyPr wrap="none">
            <a:spAutoFit/>
          </a:bodyPr>
          <a:lstStyle/>
          <a:p>
            <a:r>
              <a:rPr lang="fr-FR" dirty="0"/>
              <a:t>État final</a:t>
            </a:r>
          </a:p>
        </p:txBody>
      </p:sp>
      <p:sp>
        <p:nvSpPr>
          <p:cNvPr id="12" name="Flèche droite 11"/>
          <p:cNvSpPr/>
          <p:nvPr/>
        </p:nvSpPr>
        <p:spPr bwMode="auto">
          <a:xfrm>
            <a:off x="3931908" y="3362127"/>
            <a:ext cx="1000132" cy="642937"/>
          </a:xfrm>
          <a:prstGeom prst="rightArrow">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anchor="ctr"/>
          <a:lstStyle/>
          <a:p>
            <a:pPr>
              <a:defRPr/>
            </a:pPr>
            <a:endParaRPr lang="fr-FR">
              <a:effectLst>
                <a:outerShdw blurRad="38100" dist="38100" dir="2700000" algn="tl">
                  <a:srgbClr val="000000">
                    <a:alpha val="43137"/>
                  </a:srgbClr>
                </a:outerShdw>
              </a:effectLst>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700048"/>
            <a:ext cx="2932200" cy="219915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626" y="2699929"/>
            <a:ext cx="2931790" cy="21988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422" y="2643182"/>
            <a:ext cx="4286280" cy="571504"/>
          </a:xfrm>
        </p:spPr>
        <p:txBody>
          <a:bodyPr/>
          <a:lstStyle/>
          <a:p>
            <a:r>
              <a:rPr lang="fr-FR" sz="4000" dirty="0"/>
              <a:t>Déroulement de l’intervention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2411760" y="1196752"/>
            <a:ext cx="4286280"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990000"/>
                </a:solidFill>
                <a:effectLst/>
                <a:uLnTx/>
                <a:uFillTx/>
                <a:latin typeface="Arial" pitchFamily="34" charset="0"/>
                <a:ea typeface="+mj-ea"/>
                <a:cs typeface="Arial" pitchFamily="34" charset="0"/>
              </a:rPr>
              <a:t>Déroulement</a:t>
            </a:r>
            <a:r>
              <a:rPr kumimoji="0" lang="fr-FR" sz="2000" b="0" i="0" u="none" strike="noStrike" kern="1200" cap="none" spc="0" normalizeH="0" noProof="0" dirty="0">
                <a:ln>
                  <a:noFill/>
                </a:ln>
                <a:solidFill>
                  <a:srgbClr val="990000"/>
                </a:solidFill>
                <a:effectLst/>
                <a:uLnTx/>
                <a:uFillTx/>
                <a:latin typeface="Arial" pitchFamily="34" charset="0"/>
                <a:ea typeface="+mj-ea"/>
                <a:cs typeface="Arial" pitchFamily="34" charset="0"/>
              </a:rPr>
              <a:t> de l’intervention</a:t>
            </a:r>
            <a:endParaRPr kumimoji="0" lang="fr-FR" sz="2000" b="0" i="0" u="none" strike="noStrike" kern="1200" cap="none" spc="0" normalizeH="0" baseline="0" noProof="0" dirty="0">
              <a:ln>
                <a:noFill/>
              </a:ln>
              <a:solidFill>
                <a:srgbClr val="990000"/>
              </a:solidFill>
              <a:effectLst/>
              <a:uLnTx/>
              <a:uFillTx/>
              <a:latin typeface="Arial" pitchFamily="34" charset="0"/>
              <a:ea typeface="+mj-ea"/>
              <a:cs typeface="Arial" pitchFamily="34" charset="0"/>
            </a:endParaRPr>
          </a:p>
        </p:txBody>
      </p:sp>
      <p:sp>
        <p:nvSpPr>
          <p:cNvPr id="5" name="Rectangle 4"/>
          <p:cNvSpPr>
            <a:spLocks noGrp="1" noChangeArrowheads="1"/>
          </p:cNvSpPr>
          <p:nvPr>
            <p:ph type="body" sz="half" idx="2"/>
          </p:nvPr>
        </p:nvSpPr>
        <p:spPr>
          <a:xfrm>
            <a:off x="4139952" y="1628800"/>
            <a:ext cx="4500562" cy="4114800"/>
          </a:xfrm>
        </p:spPr>
        <p:txBody>
          <a:bodyPr/>
          <a:lstStyle/>
          <a:p>
            <a:r>
              <a:rPr lang="fr-FR" sz="2000" dirty="0">
                <a:latin typeface="Tahoma" pitchFamily="34" charset="0"/>
              </a:rPr>
              <a:t>Personnes à l’œuvre : (</a:t>
            </a:r>
            <a:r>
              <a:rPr lang="fr-FR" sz="2000" b="1" u="sng" dirty="0">
                <a:latin typeface="Tahoma" pitchFamily="34" charset="0"/>
              </a:rPr>
              <a:t>M</a:t>
            </a:r>
            <a:r>
              <a:rPr lang="fr-FR" sz="2000" dirty="0">
                <a:latin typeface="Tahoma" pitchFamily="34" charset="0"/>
              </a:rPr>
              <a:t>ain-d'œuvre)</a:t>
            </a:r>
          </a:p>
          <a:p>
            <a:endParaRPr lang="fr-FR" sz="2000" dirty="0">
              <a:latin typeface="Tahoma" pitchFamily="34" charset="0"/>
            </a:endParaRPr>
          </a:p>
          <a:p>
            <a:pPr algn="ctr"/>
            <a:r>
              <a:rPr lang="fr-FR" sz="1600" dirty="0">
                <a:latin typeface="Tahoma" pitchFamily="34" charset="0"/>
              </a:rPr>
              <a:t>1 Menuisier pour le débit</a:t>
            </a:r>
          </a:p>
          <a:p>
            <a:pPr algn="ctr"/>
            <a:r>
              <a:rPr lang="fr-FR" sz="1600" dirty="0">
                <a:latin typeface="Tahoma" pitchFamily="34" charset="0"/>
              </a:rPr>
              <a:t>1 Menuisier pour réaliser l’escalier</a:t>
            </a:r>
          </a:p>
          <a:p>
            <a:pPr algn="ctr"/>
            <a:r>
              <a:rPr lang="fr-FR" sz="1600" dirty="0">
                <a:latin typeface="Tahoma" pitchFamily="34" charset="0"/>
              </a:rPr>
              <a:t>1 Peintre en bâtiment pour la finition de l’escalier</a:t>
            </a:r>
            <a:endParaRPr lang="fr-FR" sz="2000" dirty="0">
              <a:latin typeface="Tahoma"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710671"/>
            <a:ext cx="2664296" cy="1998222"/>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3710671"/>
            <a:ext cx="2664296" cy="1998222"/>
          </a:xfrm>
          <a:prstGeom prst="rect">
            <a:avLst/>
          </a:prstGeom>
        </p:spPr>
      </p:pic>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122" y="1700808"/>
            <a:ext cx="2508011" cy="1881007"/>
          </a:xfrm>
          <a:prstGeom prst="rect">
            <a:avLst/>
          </a:prstGeom>
        </p:spPr>
      </p:pic>
    </p:spTree>
  </p:cSld>
  <p:clrMapOvr>
    <a:masterClrMapping/>
  </p:clrMapOvr>
</p:sld>
</file>

<file path=ppt/theme/theme1.xml><?xml version="1.0" encoding="utf-8"?>
<a:theme xmlns:a="http://schemas.openxmlformats.org/drawingml/2006/main" name="masque_zoomchanti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07BBE749A33C4586AF3FDA52CBB4C6" ma:contentTypeVersion="2" ma:contentTypeDescription="Crée un document." ma:contentTypeScope="" ma:versionID="8c0b5e5960c4f9b0e3fe9abf8004d7f5">
  <xsd:schema xmlns:xsd="http://www.w3.org/2001/XMLSchema" xmlns:xs="http://www.w3.org/2001/XMLSchema" xmlns:p="http://schemas.microsoft.com/office/2006/metadata/properties" xmlns:ns2="d95f382d-013a-4474-9046-f3332fe0ac93" targetNamespace="http://schemas.microsoft.com/office/2006/metadata/properties" ma:root="true" ma:fieldsID="612b28eb6dd1930c0de411850d9c4d2c" ns2:_="">
    <xsd:import namespace="d95f382d-013a-4474-9046-f3332fe0ac9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f382d-013a-4474-9046-f3332fe0ac9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558D94-20F6-4C23-9CDB-A9042F513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5f382d-013a-4474-9046-f3332fe0ac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0117D4-8DA7-44E6-95A5-22A6C549AB27}">
  <ds:schemaRefs>
    <ds:schemaRef ds:uri="http://schemas.microsoft.com/sharepoint/v3/contenttype/forms"/>
  </ds:schemaRefs>
</ds:datastoreItem>
</file>

<file path=customXml/itemProps3.xml><?xml version="1.0" encoding="utf-8"?>
<ds:datastoreItem xmlns:ds="http://schemas.openxmlformats.org/officeDocument/2006/customXml" ds:itemID="{185ED14E-D725-4C83-B7B1-D0AB2C9554A8}">
  <ds:schemaRefs>
    <ds:schemaRef ds:uri="http://schemas.microsoft.com/office/2006/documentManagement/types"/>
    <ds:schemaRef ds:uri="http://purl.org/dc/terms/"/>
    <ds:schemaRef ds:uri="http://purl.org/dc/elements/1.1/"/>
    <ds:schemaRef ds:uri="http://www.w3.org/XML/1998/namespace"/>
    <ds:schemaRef ds:uri="http://purl.org/dc/dcmitype/"/>
    <ds:schemaRef ds:uri="d95f382d-013a-4474-9046-f3332fe0ac93"/>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masque_zoomchantiers</Template>
  <TotalTime>2451</TotalTime>
  <Words>1792</Words>
  <Application>Microsoft Office PowerPoint</Application>
  <PresentationFormat>Affichage à l'écran (4:3)</PresentationFormat>
  <Paragraphs>378</Paragraphs>
  <Slides>49</Slides>
  <Notes>46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49</vt:i4>
      </vt:variant>
    </vt:vector>
  </HeadingPairs>
  <TitlesOfParts>
    <vt:vector size="53" baseType="lpstr">
      <vt:lpstr>Arial</vt:lpstr>
      <vt:lpstr>Calibri</vt:lpstr>
      <vt:lpstr>Tahoma</vt:lpstr>
      <vt:lpstr>masque_zoomchantiers</vt:lpstr>
      <vt:lpstr>SANITAIRE</vt:lpstr>
      <vt:lpstr>Présentation PowerPoint</vt:lpstr>
      <vt:lpstr>PRESENTATION DE L’ACTIVITE</vt:lpstr>
      <vt:lpstr>Présentation PowerPoint</vt:lpstr>
      <vt:lpstr>L’ENTREPRISE</vt:lpstr>
      <vt:lpstr>DEROULEMENT DU CHANTIER</vt:lpstr>
      <vt:lpstr>Présentation PowerPoint</vt:lpstr>
      <vt:lpstr>Déroulement de l’intervention</vt:lpstr>
      <vt:lpstr>Présentation PowerPoint</vt:lpstr>
      <vt:lpstr>Description de l’atelier (1)</vt:lpstr>
      <vt:lpstr>Présentation PowerPoint</vt:lpstr>
      <vt:lpstr>Présentation PowerPoint</vt:lpstr>
      <vt:lpstr>Présentation PowerPoint</vt:lpstr>
      <vt:lpstr>Organisation : </vt:lpstr>
      <vt:lpstr>Hygiène, santé et environnement: </vt:lpstr>
      <vt:lpstr>Identification détaillée des phases  Note : toutes ces phases non concernent pas un unique escalier mais peuvent se retrouver dans la fabrication de la plupart des modèles réalisés dans cet atelier. Pour des raisons de facilité, les photographies montrent des tâches réalisées par des personnes différentes mais il est à noter que dans cette entreprise, chaque escalier est réalisé entièrement par le même compagnon. Seuls le débit et la finition sont réalisés par des opérateurs spécialisés.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Analyse des phases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OPPBTP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Beiler Patrick</dc:creator>
  <cp:lastModifiedBy>Leroy Gérald</cp:lastModifiedBy>
  <cp:revision>163</cp:revision>
  <dcterms:created xsi:type="dcterms:W3CDTF">2010-07-15T09:04:22Z</dcterms:created>
  <dcterms:modified xsi:type="dcterms:W3CDTF">2020-04-03T14:32:55Z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2353088</vt:lpwstr>
  </property>
  <property fmtid="{D5CDD505-2E9C-101B-9397-08002B2CF9AE}" pid="3" name="NXPowerLiteSettings">
    <vt:lpwstr>F7000400038000</vt:lpwstr>
  </property>
  <property fmtid="{D5CDD505-2E9C-101B-9397-08002B2CF9AE}" pid="4" name="NXPowerLiteVersion">
    <vt:lpwstr>D5.0.2</vt:lpwstr>
  </property>
  <property fmtid="{D5CDD505-2E9C-101B-9397-08002B2CF9AE}" pid="5" name="ContentTypeId">
    <vt:lpwstr>0x0101001B07BBE749A33C4586AF3FDA52CBB4C6</vt:lpwstr>
  </property>
</Properties>
</file>